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10440000" cx="7560000"/>
  <p:notesSz cx="6858000" cy="9144000"/>
  <p:embeddedFontLst>
    <p:embeddedFont>
      <p:font typeface="Raleway"/>
      <p:regular r:id="rId100"/>
      <p:bold r:id="rId101"/>
      <p:italic r:id="rId102"/>
      <p:boldItalic r:id="rId103"/>
    </p:embeddedFont>
    <p:embeddedFont>
      <p:font typeface="Lato"/>
      <p:regular r:id="rId104"/>
      <p:bold r:id="rId105"/>
      <p:italic r:id="rId106"/>
      <p:boldItalic r:id="rId107"/>
    </p:embeddedFont>
    <p:embeddedFont>
      <p:font typeface="Comfortaa Medium"/>
      <p:regular r:id="rId108"/>
      <p:bold r:id="rId109"/>
    </p:embeddedFont>
    <p:embeddedFont>
      <p:font typeface="Comfortaa"/>
      <p:regular r:id="rId110"/>
      <p:bold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8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Lato-boldItalic.fntdata"/><Relationship Id="rId106" Type="http://schemas.openxmlformats.org/officeDocument/2006/relationships/font" Target="fonts/Lato-italic.fntdata"/><Relationship Id="rId105" Type="http://schemas.openxmlformats.org/officeDocument/2006/relationships/font" Target="fonts/Lato-bold.fntdata"/><Relationship Id="rId104" Type="http://schemas.openxmlformats.org/officeDocument/2006/relationships/font" Target="fonts/Lato-regular.fntdata"/><Relationship Id="rId109" Type="http://schemas.openxmlformats.org/officeDocument/2006/relationships/font" Target="fonts/ComfortaaMedium-bold.fntdata"/><Relationship Id="rId108" Type="http://schemas.openxmlformats.org/officeDocument/2006/relationships/font" Target="fonts/ComfortaaMedium-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aleway-boldItalic.fntdata"/><Relationship Id="rId102" Type="http://schemas.openxmlformats.org/officeDocument/2006/relationships/font" Target="fonts/Raleway-italic.fntdata"/><Relationship Id="rId101" Type="http://schemas.openxmlformats.org/officeDocument/2006/relationships/font" Target="fonts/Raleway-bold.fntdata"/><Relationship Id="rId100" Type="http://schemas.openxmlformats.org/officeDocument/2006/relationships/font" Target="fonts/Raleway-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Comfortaa-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font" Target="fonts/Comfortaa-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71932d106_0_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71932d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71932d106_0_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71932d10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71932d106_0_15: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71932d1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71932d106_0_2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71932d10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71932d106_0_4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71932d10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71932d106_0_5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71932d10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71932d106_0_4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71932d1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71932d106_0_7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71932d1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71932d106_0_8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71932d10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71932d106_0_9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71932d1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b995d2263_0_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b995d2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71932d106_0_10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71932d10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71932d106_0_11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71932d10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71932d106_0_12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71932d10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71932d106_0_12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71932d10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495dc4d00_0_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495dc4d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95dc4d00_0_1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95dc4d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71932d106_0_13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71932d10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71932d106_0_14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71932d10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71932d106_0_15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71932d10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71932d106_0_16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71932d10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2bf7fb50f_0_1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2bf7fb5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71932d106_0_17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71932d10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71932d106_0_17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71932d10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71932d106_0_18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71932d10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71932d106_0_21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71932d10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71932d106_0_23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71932d10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74219f066_0_26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74219f06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71932d106_0_25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71932d10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71932d106_0_28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71932d10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71932d106_0_27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71932d10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71932d106_0_29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71932d10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87fb81526_0_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87fb815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71932d106_0_29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71932d10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71932d106_0_30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71932d10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71932d106_0_31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71932d10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71932d106_0_32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71932d106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b71932d106_0_33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b71932d10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71932d106_0_33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71932d10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71932d106_0_34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b71932d10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495dc4d00_0_1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495dc4d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495dc4d00_0_2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495dc4d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b71932d106_0_35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b71932d10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495dc4d00_0_4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495dc4d0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71932d106_0_36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71932d10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b71932d106_0_37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b71932d10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71932d106_0_37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71932d10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71932d106_0_38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71932d10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71932d106_0_39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b71932d10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b71932d106_0_40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b71932d10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b71932d106_0_41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b71932d10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71932d106_0_41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b71932d10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b71932d106_0_42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b71932d10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71932d106_0_43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b71932d106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495dc4d00_0_4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495dc4d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b74219f066_0_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b74219f0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b74219f066_0_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b74219f0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74219f066_0_1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b74219f0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b74219f066_0_25: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b74219f0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b74219f066_0_3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b74219f0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74219f066_0_4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74219f06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74219f066_0_52: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74219f06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74219f066_0_6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74219f06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495dc4d00_0_2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b495dc4d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b495dc4d00_0_3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b495dc4d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495dc4d00_0_5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495dc4d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74219f066_0_6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74219f06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b74219f066_0_7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b74219f06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74219f066_0_8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b74219f06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b74219f066_0_94: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b74219f06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b74219f066_0_10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b74219f06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74219f066_0_11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b74219f06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74219f066_0_11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74219f06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b74219f066_0_12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b74219f06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b74219f066_0_135: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b74219f06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74219f066_0_14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74219f06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8341e151f_0_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8341e15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b74219f066_0_15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b74219f06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b74219f066_0_15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b74219f06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b74219f066_0_16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b74219f06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74219f066_0_175: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74219f06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b74219f066_0_183: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b74219f06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b74219f066_0_191: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b74219f06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74219f066_0_199: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74219f06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b74219f066_0_20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b74219f06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b74219f066_0_21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b74219f06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74219f066_0_22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b74219f06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495dc4d00_0_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495dc4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b74219f066_0_238: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b74219f06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74219f066_0_247: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b74219f06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b74219f066_0_256: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b74219f06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88341e151f_0_1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88341e15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87cd17deea_0_190:notes"/>
          <p:cNvSpPr/>
          <p:nvPr>
            <p:ph idx="2" type="sldImg"/>
          </p:nvPr>
        </p:nvSpPr>
        <p:spPr>
          <a:xfrm>
            <a:off x="2187766"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87cd17dee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7560000" cy="99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686378" y="2417963"/>
            <a:ext cx="616537" cy="9301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03089" y="2684238"/>
            <a:ext cx="6356400" cy="33789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603235" y="6440182"/>
            <a:ext cx="6356400" cy="1098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686378" y="8462293"/>
            <a:ext cx="616537" cy="9301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603089" y="1489732"/>
            <a:ext cx="6356700" cy="2526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603089" y="4613386"/>
            <a:ext cx="6356700" cy="3207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686378" y="2417963"/>
            <a:ext cx="616537" cy="9301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603089" y="2684238"/>
            <a:ext cx="6356700" cy="3082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7560000" cy="99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686378" y="2417963"/>
            <a:ext cx="616537" cy="9301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603089" y="2676525"/>
            <a:ext cx="6356700" cy="10863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603089" y="4219589"/>
            <a:ext cx="6356700" cy="4589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7560000" cy="99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686378" y="2417963"/>
            <a:ext cx="616537" cy="9301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603089" y="2676525"/>
            <a:ext cx="6356700" cy="10863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602985" y="4219589"/>
            <a:ext cx="3120600" cy="4589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3839200" y="4219589"/>
            <a:ext cx="3120600" cy="4589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7560000" cy="99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686378" y="2417963"/>
            <a:ext cx="616537" cy="9301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603089" y="2676525"/>
            <a:ext cx="6356700" cy="10863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7560000" cy="99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686378" y="2417963"/>
            <a:ext cx="616537" cy="9301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603543" y="2676525"/>
            <a:ext cx="2729100" cy="28041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596288" y="5646196"/>
            <a:ext cx="2729100" cy="3242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686378" y="8462293"/>
            <a:ext cx="616537" cy="9301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603089" y="1754310"/>
            <a:ext cx="5805000" cy="605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3780000" cy="104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686378" y="2417963"/>
            <a:ext cx="616537" cy="9301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603543" y="2676525"/>
            <a:ext cx="2729100" cy="3424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599368" y="6417094"/>
            <a:ext cx="2729100" cy="1540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4277903" y="2745486"/>
            <a:ext cx="2790000" cy="6141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599368" y="8875169"/>
            <a:ext cx="6363900" cy="934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03288"/>
            <a:ext cx="7044600" cy="1162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57705" y="2339232"/>
            <a:ext cx="7044600" cy="69345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7057573" y="9640992"/>
            <a:ext cx="453600" cy="7989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5.png"/><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4.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2.pn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6.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1" Type="http://schemas.openxmlformats.org/officeDocument/2006/relationships/hyperlink" Target="https://www.odoo.com/documentation/14.0/es/developer/howtos/rdtraining/05_securityintro.html" TargetMode="External"/><Relationship Id="rId10" Type="http://schemas.openxmlformats.org/officeDocument/2006/relationships/hyperlink" Target="https://www.odoo.com/es_ES/forum/ayuda-1/how-defined-display-name-in-custom-many2one-91657" TargetMode="External"/><Relationship Id="rId13" Type="http://schemas.openxmlformats.org/officeDocument/2006/relationships/hyperlink" Target="https://www.youtube.com/watch?v=us2bBp5RD78" TargetMode="External"/><Relationship Id="rId12" Type="http://schemas.openxmlformats.org/officeDocument/2006/relationships/hyperlink" Target="https://github.com/alex55fc/DAM2-SGE-OdooModules/tree/main/modulo_original_mio" TargetMode="External"/><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github.com/sergarb1/ApuntesSistemasGestionEmpresarial" TargetMode="External"/><Relationship Id="rId4" Type="http://schemas.openxmlformats.org/officeDocument/2006/relationships/hyperlink" Target="https://github.com/sergarb1/OdooModulosEjemplos" TargetMode="External"/><Relationship Id="rId9" Type="http://schemas.openxmlformats.org/officeDocument/2006/relationships/hyperlink" Target="https://github.com/odoo/odoo/blob/14.0/odoo/addons/base/data/ir_module_category_data.xml" TargetMode="External"/><Relationship Id="rId5" Type="http://schemas.openxmlformats.org/officeDocument/2006/relationships/hyperlink" Target="https://www.odoo.com/documentation/15.0/es/administration/odoo_sh/getting_started/first_module.html" TargetMode="External"/><Relationship Id="rId6" Type="http://schemas.openxmlformats.org/officeDocument/2006/relationships/hyperlink" Target="https://vauxoo.github.io/odoo/howtos/backend.html" TargetMode="External"/><Relationship Id="rId7" Type="http://schemas.openxmlformats.org/officeDocument/2006/relationships/hyperlink" Target="https://www.odoo.com/documentation/14.0/developer/reference/addons/orm.html#fields" TargetMode="External"/><Relationship Id="rId8" Type="http://schemas.openxmlformats.org/officeDocument/2006/relationships/hyperlink" Target="https://www.odoo.com/documentation/14.0/developer/reference/addons/action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0" y="7258525"/>
            <a:ext cx="7560000" cy="5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chemeClr val="dk2"/>
              </a:solidFill>
            </a:endParaRPr>
          </a:p>
          <a:p>
            <a:pPr indent="0" lvl="0" marL="0" rtl="0" algn="ctr">
              <a:spcBef>
                <a:spcPts val="0"/>
              </a:spcBef>
              <a:spcAft>
                <a:spcPts val="0"/>
              </a:spcAft>
              <a:buNone/>
            </a:pPr>
            <a:r>
              <a:rPr i="1" lang="es" sz="2300">
                <a:solidFill>
                  <a:schemeClr val="dk2"/>
                </a:solidFill>
              </a:rPr>
              <a:t>Walter Martín Lopes</a:t>
            </a:r>
            <a:endParaRPr i="1" sz="2300">
              <a:solidFill>
                <a:schemeClr val="dk2"/>
              </a:solidFill>
            </a:endParaRPr>
          </a:p>
        </p:txBody>
      </p:sp>
      <p:sp>
        <p:nvSpPr>
          <p:cNvPr id="87" name="Google Shape;87;p1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8" name="Google Shape;88;p13"/>
          <p:cNvSpPr txBox="1"/>
          <p:nvPr/>
        </p:nvSpPr>
        <p:spPr>
          <a:xfrm>
            <a:off x="562375" y="3100650"/>
            <a:ext cx="6495000" cy="42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4800">
                <a:latin typeface="Lato"/>
                <a:ea typeface="Lato"/>
                <a:cs typeface="Lato"/>
                <a:sym typeface="Lato"/>
              </a:rPr>
              <a:t>Actividades Evaluables</a:t>
            </a:r>
            <a:endParaRPr b="1" sz="4800">
              <a:latin typeface="Lato"/>
              <a:ea typeface="Lato"/>
              <a:cs typeface="Lato"/>
              <a:sym typeface="Lato"/>
            </a:endParaRPr>
          </a:p>
          <a:p>
            <a:pPr indent="0" lvl="0" marL="0" rtl="0" algn="ctr">
              <a:lnSpc>
                <a:spcPct val="100000"/>
              </a:lnSpc>
              <a:spcBef>
                <a:spcPts val="0"/>
              </a:spcBef>
              <a:spcAft>
                <a:spcPts val="0"/>
              </a:spcAft>
              <a:buNone/>
            </a:pPr>
            <a:r>
              <a:t/>
            </a:r>
            <a:endParaRPr b="1" sz="3300">
              <a:latin typeface="Lato"/>
              <a:ea typeface="Lato"/>
              <a:cs typeface="Lato"/>
              <a:sym typeface="Lato"/>
            </a:endParaRPr>
          </a:p>
          <a:p>
            <a:pPr indent="0" lvl="0" marL="0" rtl="0" algn="ctr">
              <a:spcBef>
                <a:spcPts val="0"/>
              </a:spcBef>
              <a:spcAft>
                <a:spcPts val="0"/>
              </a:spcAft>
              <a:buNone/>
            </a:pPr>
            <a:r>
              <a:rPr lang="es" sz="4500">
                <a:latin typeface="Lato"/>
                <a:ea typeface="Lato"/>
                <a:cs typeface="Lato"/>
                <a:sym typeface="Lato"/>
              </a:rPr>
              <a:t> Odoo</a:t>
            </a:r>
            <a:endParaRPr sz="4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51" name="Google Shape;151;p2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Partimos del módulo lista de tareas simple creado en clase, a partir del cual implementaremos las modificaciones expuestas en el enunciado.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A continuación mostraré la interfaz, así como los modelos y vistas iniciales.</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52" name="Google Shape;152;p2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3" name="Google Shape;153;p22"/>
          <p:cNvPicPr preferRelativeResize="0"/>
          <p:nvPr/>
        </p:nvPicPr>
        <p:blipFill>
          <a:blip r:embed="rId3">
            <a:alphaModFix/>
          </a:blip>
          <a:stretch>
            <a:fillRect/>
          </a:stretch>
        </p:blipFill>
        <p:spPr>
          <a:xfrm>
            <a:off x="552763" y="5182850"/>
            <a:ext cx="6454475" cy="34161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59" name="Google Shape;159;p2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60" name="Google Shape;160;p2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61" name="Google Shape;161;p23"/>
          <p:cNvPicPr preferRelativeResize="0"/>
          <p:nvPr/>
        </p:nvPicPr>
        <p:blipFill>
          <a:blip r:embed="rId3">
            <a:alphaModFix/>
          </a:blip>
          <a:stretch>
            <a:fillRect/>
          </a:stretch>
        </p:blipFill>
        <p:spPr>
          <a:xfrm>
            <a:off x="601650" y="4308275"/>
            <a:ext cx="6356700" cy="45555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67" name="Google Shape;167;p2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68" name="Google Shape;168;p2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69" name="Google Shape;169;p24"/>
          <p:cNvPicPr preferRelativeResize="0"/>
          <p:nvPr/>
        </p:nvPicPr>
        <p:blipFill>
          <a:blip r:embed="rId3">
            <a:alphaModFix/>
          </a:blip>
          <a:stretch>
            <a:fillRect/>
          </a:stretch>
        </p:blipFill>
        <p:spPr>
          <a:xfrm>
            <a:off x="554213" y="4121775"/>
            <a:ext cx="6454474" cy="47967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75" name="Google Shape;175;p2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76" name="Google Shape;176;p2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7" name="Google Shape;177;p25"/>
          <p:cNvPicPr preferRelativeResize="0"/>
          <p:nvPr/>
        </p:nvPicPr>
        <p:blipFill>
          <a:blip r:embed="rId3">
            <a:alphaModFix/>
          </a:blip>
          <a:stretch>
            <a:fillRect/>
          </a:stretch>
        </p:blipFill>
        <p:spPr>
          <a:xfrm>
            <a:off x="559350" y="4005250"/>
            <a:ext cx="6476649" cy="5246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83" name="Google Shape;183;p2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Lo primero será crear una nueva vista para visualizar las tareas en formato </a:t>
            </a:r>
            <a:r>
              <a:rPr b="1" lang="es" sz="1133">
                <a:solidFill>
                  <a:srgbClr val="434343"/>
                </a:solidFill>
                <a:latin typeface="Comfortaa"/>
                <a:ea typeface="Comfortaa"/>
                <a:cs typeface="Comfortaa"/>
                <a:sym typeface="Comfortaa"/>
              </a:rPr>
              <a:t>Kanban </a:t>
            </a:r>
            <a:r>
              <a:rPr lang="es" sz="1133">
                <a:solidFill>
                  <a:srgbClr val="434343"/>
                </a:solidFill>
                <a:latin typeface="Comfortaa Medium"/>
                <a:ea typeface="Comfortaa Medium"/>
                <a:cs typeface="Comfortaa Medium"/>
                <a:sym typeface="Comfortaa Medium"/>
              </a:rPr>
              <a:t>y seguidamente cargar la vista en el</a:t>
            </a:r>
            <a:r>
              <a:rPr b="1" lang="es" sz="1133">
                <a:solidFill>
                  <a:srgbClr val="434343"/>
                </a:solidFill>
                <a:latin typeface="Comfortaa"/>
                <a:ea typeface="Comfortaa"/>
                <a:cs typeface="Comfortaa"/>
                <a:sym typeface="Comfortaa"/>
              </a:rPr>
              <a:t> ‘data’</a:t>
            </a:r>
            <a:r>
              <a:rPr lang="es" sz="1133">
                <a:solidFill>
                  <a:srgbClr val="434343"/>
                </a:solidFill>
                <a:latin typeface="Comfortaa Medium"/>
                <a:ea typeface="Comfortaa Medium"/>
                <a:cs typeface="Comfortaa Medium"/>
                <a:sym typeface="Comfortaa Medium"/>
              </a:rPr>
              <a:t> del </a:t>
            </a:r>
            <a:r>
              <a:rPr b="1" lang="es" sz="1133">
                <a:solidFill>
                  <a:srgbClr val="434343"/>
                </a:solidFill>
                <a:latin typeface="Comfortaa Medium"/>
                <a:ea typeface="Comfortaa Medium"/>
                <a:cs typeface="Comfortaa Medium"/>
                <a:sym typeface="Comfortaa Medium"/>
              </a:rPr>
              <a:t>manifest</a:t>
            </a:r>
            <a:r>
              <a:rPr b="1" lang="es" sz="1133">
                <a:solidFill>
                  <a:srgbClr val="434343"/>
                </a:solidFill>
                <a:latin typeface="Comfortaa"/>
                <a:ea typeface="Comfortaa"/>
                <a:cs typeface="Comfortaa"/>
                <a:sym typeface="Comfortaa"/>
              </a:rPr>
              <a:t>.py.</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84" name="Google Shape;184;p2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85" name="Google Shape;185;p26"/>
          <p:cNvPicPr preferRelativeResize="0"/>
          <p:nvPr/>
        </p:nvPicPr>
        <p:blipFill>
          <a:blip r:embed="rId3">
            <a:alphaModFix/>
          </a:blip>
          <a:stretch>
            <a:fillRect/>
          </a:stretch>
        </p:blipFill>
        <p:spPr>
          <a:xfrm>
            <a:off x="819400" y="4435100"/>
            <a:ext cx="6067706" cy="5205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91" name="Google Shape;191;p2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92" name="Google Shape;192;p2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3" name="Google Shape;193;p27"/>
          <p:cNvPicPr preferRelativeResize="0"/>
          <p:nvPr/>
        </p:nvPicPr>
        <p:blipFill>
          <a:blip r:embed="rId3">
            <a:alphaModFix/>
          </a:blip>
          <a:stretch>
            <a:fillRect/>
          </a:stretch>
        </p:blipFill>
        <p:spPr>
          <a:xfrm>
            <a:off x="461550" y="4576150"/>
            <a:ext cx="6636901" cy="378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199" name="Google Shape;199;p2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Cargamos la vista en el</a:t>
            </a:r>
            <a:r>
              <a:rPr b="1" lang="es" sz="1133">
                <a:solidFill>
                  <a:srgbClr val="434343"/>
                </a:solidFill>
                <a:latin typeface="Comfortaa"/>
                <a:ea typeface="Comfortaa"/>
                <a:cs typeface="Comfortaa"/>
                <a:sym typeface="Comfortaa"/>
              </a:rPr>
              <a:t> ‘data’.</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00" name="Google Shape;200;p2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01" name="Google Shape;201;p28"/>
          <p:cNvPicPr preferRelativeResize="0"/>
          <p:nvPr/>
        </p:nvPicPr>
        <p:blipFill>
          <a:blip r:embed="rId3">
            <a:alphaModFix/>
          </a:blip>
          <a:stretch>
            <a:fillRect/>
          </a:stretch>
        </p:blipFill>
        <p:spPr>
          <a:xfrm>
            <a:off x="554213" y="4334925"/>
            <a:ext cx="6454476" cy="44136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07" name="Google Shape;207;p2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Para hacer que funcione el ‘</a:t>
            </a:r>
            <a:r>
              <a:rPr b="1" lang="es" sz="1133">
                <a:solidFill>
                  <a:srgbClr val="434343"/>
                </a:solidFill>
                <a:latin typeface="Comfortaa"/>
                <a:ea typeface="Comfortaa"/>
                <a:cs typeface="Comfortaa"/>
                <a:sym typeface="Comfortaa"/>
              </a:rPr>
              <a:t>order’</a:t>
            </a:r>
            <a:r>
              <a:rPr lang="es" sz="1133">
                <a:solidFill>
                  <a:srgbClr val="434343"/>
                </a:solidFill>
                <a:latin typeface="Comfortaa Medium"/>
                <a:ea typeface="Comfortaa Medium"/>
                <a:cs typeface="Comfortaa Medium"/>
                <a:sym typeface="Comfortaa Medium"/>
              </a:rPr>
              <a:t> no basta con implementarlo en la vista, también hay que implementarlo en el modelo añadiendo el siguiente código.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A continuación muestro el resultado de la implementación de la nueva vista </a:t>
            </a:r>
            <a:r>
              <a:rPr b="1" lang="es" sz="1133">
                <a:solidFill>
                  <a:srgbClr val="434343"/>
                </a:solidFill>
                <a:latin typeface="Comfortaa"/>
                <a:ea typeface="Comfortaa"/>
                <a:cs typeface="Comfortaa"/>
                <a:sym typeface="Comfortaa"/>
              </a:rPr>
              <a:t>Kanban.</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08" name="Google Shape;208;p2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09" name="Google Shape;209;p29"/>
          <p:cNvPicPr preferRelativeResize="0"/>
          <p:nvPr/>
        </p:nvPicPr>
        <p:blipFill>
          <a:blip r:embed="rId3">
            <a:alphaModFix/>
          </a:blip>
          <a:stretch>
            <a:fillRect/>
          </a:stretch>
        </p:blipFill>
        <p:spPr>
          <a:xfrm>
            <a:off x="703196" y="4799837"/>
            <a:ext cx="6153604" cy="390100"/>
          </a:xfrm>
          <a:prstGeom prst="rect">
            <a:avLst/>
          </a:prstGeom>
          <a:noFill/>
          <a:ln>
            <a:noFill/>
          </a:ln>
        </p:spPr>
      </p:pic>
      <p:pic>
        <p:nvPicPr>
          <p:cNvPr id="210" name="Google Shape;210;p29"/>
          <p:cNvPicPr preferRelativeResize="0"/>
          <p:nvPr/>
        </p:nvPicPr>
        <p:blipFill>
          <a:blip r:embed="rId4">
            <a:alphaModFix/>
          </a:blip>
          <a:stretch>
            <a:fillRect/>
          </a:stretch>
        </p:blipFill>
        <p:spPr>
          <a:xfrm>
            <a:off x="968036" y="6330325"/>
            <a:ext cx="5623925" cy="33752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16" name="Google Shape;216;p3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17" name="Google Shape;217;p3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8" name="Google Shape;218;p30"/>
          <p:cNvPicPr preferRelativeResize="0"/>
          <p:nvPr/>
        </p:nvPicPr>
        <p:blipFill>
          <a:blip r:embed="rId3">
            <a:alphaModFix/>
          </a:blip>
          <a:stretch>
            <a:fillRect/>
          </a:stretch>
        </p:blipFill>
        <p:spPr>
          <a:xfrm>
            <a:off x="603100" y="4665825"/>
            <a:ext cx="6454474" cy="32322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24" name="Google Shape;224;p3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25" name="Google Shape;225;p3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6" name="Google Shape;226;p31"/>
          <p:cNvPicPr preferRelativeResize="0"/>
          <p:nvPr/>
        </p:nvPicPr>
        <p:blipFill>
          <a:blip r:embed="rId3">
            <a:alphaModFix/>
          </a:blip>
          <a:stretch>
            <a:fillRect/>
          </a:stretch>
        </p:blipFill>
        <p:spPr>
          <a:xfrm>
            <a:off x="455225" y="4664475"/>
            <a:ext cx="6504576" cy="32878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4294967295" type="title"/>
          </p:nvPr>
        </p:nvSpPr>
        <p:spPr>
          <a:xfrm>
            <a:off x="601650" y="2288400"/>
            <a:ext cx="6356700" cy="795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s" sz="3333" u="sng"/>
              <a:t>Índice</a:t>
            </a:r>
            <a:endParaRPr i="1" sz="3333" u="sng"/>
          </a:p>
          <a:p>
            <a:pPr indent="0" lvl="0" marL="0" rtl="0" algn="ctr">
              <a:spcBef>
                <a:spcPts val="0"/>
              </a:spcBef>
              <a:spcAft>
                <a:spcPts val="0"/>
              </a:spcAft>
              <a:buNone/>
            </a:pPr>
            <a:r>
              <a:t/>
            </a:r>
            <a:endParaRPr i="1" sz="3000" u="sng"/>
          </a:p>
          <a:p>
            <a:pPr indent="-346428" lvl="0" marL="1828800" rtl="0" algn="l">
              <a:lnSpc>
                <a:spcPct val="115000"/>
              </a:lnSpc>
              <a:spcBef>
                <a:spcPts val="0"/>
              </a:spcBef>
              <a:spcAft>
                <a:spcPts val="0"/>
              </a:spcAft>
              <a:buSzPts val="1856"/>
              <a:buAutoNum type="arabicPeriod"/>
            </a:pPr>
            <a:r>
              <a:rPr lang="es" sz="1855"/>
              <a:t>Preparando el entorno</a:t>
            </a:r>
            <a:endParaRPr sz="1855"/>
          </a:p>
          <a:p>
            <a:pPr indent="-346428" lvl="1" marL="2286000" rtl="0" algn="l">
              <a:lnSpc>
                <a:spcPct val="115000"/>
              </a:lnSpc>
              <a:spcBef>
                <a:spcPts val="0"/>
              </a:spcBef>
              <a:spcAft>
                <a:spcPts val="0"/>
              </a:spcAft>
              <a:buSzPts val="1856"/>
              <a:buAutoNum type="arabicPeriod"/>
            </a:pPr>
            <a:r>
              <a:rPr b="0" lang="es" sz="1855"/>
              <a:t>Montando el contenedor Odoo</a:t>
            </a:r>
            <a:endParaRPr b="0" sz="1855"/>
          </a:p>
          <a:p>
            <a:pPr indent="-346428" lvl="0" marL="1828800" rtl="0" algn="l">
              <a:lnSpc>
                <a:spcPct val="115000"/>
              </a:lnSpc>
              <a:spcBef>
                <a:spcPts val="0"/>
              </a:spcBef>
              <a:spcAft>
                <a:spcPts val="0"/>
              </a:spcAft>
              <a:buSzPts val="1856"/>
              <a:buAutoNum type="arabicPeriod"/>
            </a:pPr>
            <a:r>
              <a:rPr lang="es" sz="1855"/>
              <a:t>Actividad 1 (Ampliación)</a:t>
            </a:r>
            <a:endParaRPr sz="1855"/>
          </a:p>
          <a:p>
            <a:pPr indent="-346428" lvl="1" marL="2286000" rtl="0" algn="l">
              <a:lnSpc>
                <a:spcPct val="115000"/>
              </a:lnSpc>
              <a:spcBef>
                <a:spcPts val="0"/>
              </a:spcBef>
              <a:spcAft>
                <a:spcPts val="0"/>
              </a:spcAft>
              <a:buSzPts val="1856"/>
              <a:buAutoNum type="arabicPeriod"/>
            </a:pPr>
            <a:r>
              <a:rPr b="0" lang="es" sz="1855"/>
              <a:t>Enunciado</a:t>
            </a:r>
            <a:endParaRPr b="0" sz="1855"/>
          </a:p>
          <a:p>
            <a:pPr indent="-346428" lvl="1" marL="2286000" rtl="0" algn="l">
              <a:lnSpc>
                <a:spcPct val="115000"/>
              </a:lnSpc>
              <a:spcBef>
                <a:spcPts val="0"/>
              </a:spcBef>
              <a:spcAft>
                <a:spcPts val="0"/>
              </a:spcAft>
              <a:buSzPts val="1856"/>
              <a:buAutoNum type="arabicPeriod"/>
            </a:pPr>
            <a:r>
              <a:rPr b="0" lang="es" sz="1855"/>
              <a:t>Desarrollo</a:t>
            </a:r>
            <a:endParaRPr b="0" sz="1855"/>
          </a:p>
          <a:p>
            <a:pPr indent="-346428" lvl="0" marL="1828800" rtl="0" algn="l">
              <a:lnSpc>
                <a:spcPct val="150000"/>
              </a:lnSpc>
              <a:spcBef>
                <a:spcPts val="0"/>
              </a:spcBef>
              <a:spcAft>
                <a:spcPts val="0"/>
              </a:spcAft>
              <a:buSzPts val="1856"/>
              <a:buAutoNum type="arabicPeriod"/>
            </a:pPr>
            <a:r>
              <a:rPr lang="es" sz="1855"/>
              <a:t>Actividad 2 (Ampliación)</a:t>
            </a:r>
            <a:endParaRPr sz="1855"/>
          </a:p>
          <a:p>
            <a:pPr indent="-348227" lvl="1" marL="2286000" rtl="0" algn="l">
              <a:lnSpc>
                <a:spcPct val="115000"/>
              </a:lnSpc>
              <a:spcBef>
                <a:spcPts val="0"/>
              </a:spcBef>
              <a:spcAft>
                <a:spcPts val="0"/>
              </a:spcAft>
              <a:buSzPts val="1856"/>
              <a:buAutoNum type="arabicPeriod"/>
            </a:pPr>
            <a:r>
              <a:rPr b="0" lang="es" sz="1855"/>
              <a:t>Enunciado</a:t>
            </a:r>
            <a:endParaRPr b="0" sz="1855"/>
          </a:p>
          <a:p>
            <a:pPr indent="-348227" lvl="1" marL="2286000" rtl="0" algn="l">
              <a:lnSpc>
                <a:spcPct val="115000"/>
              </a:lnSpc>
              <a:spcBef>
                <a:spcPts val="0"/>
              </a:spcBef>
              <a:spcAft>
                <a:spcPts val="0"/>
              </a:spcAft>
              <a:buSzPts val="1856"/>
              <a:buAutoNum type="arabicPeriod"/>
            </a:pPr>
            <a:r>
              <a:rPr b="0" lang="es" sz="1855"/>
              <a:t>Desarrollo</a:t>
            </a:r>
            <a:endParaRPr b="0" sz="1855"/>
          </a:p>
          <a:p>
            <a:pPr indent="-346428" lvl="0" marL="1828800" rtl="0" algn="l">
              <a:lnSpc>
                <a:spcPct val="150000"/>
              </a:lnSpc>
              <a:spcBef>
                <a:spcPts val="0"/>
              </a:spcBef>
              <a:spcAft>
                <a:spcPts val="0"/>
              </a:spcAft>
              <a:buSzPts val="1856"/>
              <a:buAutoNum type="arabicPeriod"/>
            </a:pPr>
            <a:r>
              <a:rPr lang="es" sz="1855"/>
              <a:t>Actividad 3 (Desarrollo)</a:t>
            </a:r>
            <a:endParaRPr sz="1855"/>
          </a:p>
          <a:p>
            <a:pPr indent="-348227" lvl="1" marL="2286000" rtl="0" algn="l">
              <a:lnSpc>
                <a:spcPct val="115000"/>
              </a:lnSpc>
              <a:spcBef>
                <a:spcPts val="0"/>
              </a:spcBef>
              <a:spcAft>
                <a:spcPts val="0"/>
              </a:spcAft>
              <a:buSzPts val="1856"/>
              <a:buAutoNum type="arabicPeriod"/>
            </a:pPr>
            <a:r>
              <a:rPr b="0" lang="es" sz="1855"/>
              <a:t>Enunciado</a:t>
            </a:r>
            <a:endParaRPr b="0" sz="1855"/>
          </a:p>
          <a:p>
            <a:pPr indent="-348227" lvl="1" marL="2286000" rtl="0" algn="l">
              <a:lnSpc>
                <a:spcPct val="115000"/>
              </a:lnSpc>
              <a:spcBef>
                <a:spcPts val="0"/>
              </a:spcBef>
              <a:spcAft>
                <a:spcPts val="0"/>
              </a:spcAft>
              <a:buSzPts val="1856"/>
              <a:buAutoNum type="arabicPeriod"/>
            </a:pPr>
            <a:r>
              <a:rPr b="0" lang="es" sz="1855"/>
              <a:t>Desarrollo</a:t>
            </a:r>
            <a:endParaRPr b="0" sz="1855"/>
          </a:p>
          <a:p>
            <a:pPr indent="-346428" lvl="0" marL="1828800" rtl="0" algn="l">
              <a:lnSpc>
                <a:spcPct val="150000"/>
              </a:lnSpc>
              <a:spcBef>
                <a:spcPts val="0"/>
              </a:spcBef>
              <a:spcAft>
                <a:spcPts val="0"/>
              </a:spcAft>
              <a:buSzPts val="1856"/>
              <a:buAutoNum type="arabicPeriod"/>
            </a:pPr>
            <a:r>
              <a:rPr lang="es" sz="1855"/>
              <a:t>Actividad 4 (Desarrollo)</a:t>
            </a:r>
            <a:endParaRPr sz="1855"/>
          </a:p>
          <a:p>
            <a:pPr indent="-348227" lvl="1" marL="2286000" rtl="0" algn="l">
              <a:lnSpc>
                <a:spcPct val="115000"/>
              </a:lnSpc>
              <a:spcBef>
                <a:spcPts val="0"/>
              </a:spcBef>
              <a:spcAft>
                <a:spcPts val="0"/>
              </a:spcAft>
              <a:buSzPts val="1856"/>
              <a:buAutoNum type="arabicPeriod"/>
            </a:pPr>
            <a:r>
              <a:rPr b="0" lang="es" sz="1855"/>
              <a:t>Enunciado</a:t>
            </a:r>
            <a:endParaRPr b="0" sz="1855"/>
          </a:p>
          <a:p>
            <a:pPr indent="-348227" lvl="1" marL="2286000" rtl="0" algn="l">
              <a:lnSpc>
                <a:spcPct val="150000"/>
              </a:lnSpc>
              <a:spcBef>
                <a:spcPts val="0"/>
              </a:spcBef>
              <a:spcAft>
                <a:spcPts val="0"/>
              </a:spcAft>
              <a:buSzPts val="1856"/>
              <a:buAutoNum type="arabicPeriod"/>
            </a:pPr>
            <a:r>
              <a:rPr b="0" lang="es" sz="1855"/>
              <a:t>Desarrollo</a:t>
            </a:r>
            <a:endParaRPr b="0" sz="1855"/>
          </a:p>
          <a:p>
            <a:pPr indent="-348228" lvl="0" marL="1832400" rtl="0" algn="l">
              <a:lnSpc>
                <a:spcPct val="115000"/>
              </a:lnSpc>
              <a:spcBef>
                <a:spcPts val="0"/>
              </a:spcBef>
              <a:spcAft>
                <a:spcPts val="0"/>
              </a:spcAft>
              <a:buSzPts val="1856"/>
              <a:buAutoNum type="arabicPeriod"/>
            </a:pPr>
            <a:r>
              <a:rPr lang="es" sz="1855"/>
              <a:t>Bibliografía</a:t>
            </a:r>
            <a:endParaRPr sz="1855"/>
          </a:p>
          <a:p>
            <a:pPr indent="0" lvl="0" marL="91440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t/>
            </a:r>
            <a:endParaRPr b="0" sz="2300"/>
          </a:p>
        </p:txBody>
      </p:sp>
      <p:sp>
        <p:nvSpPr>
          <p:cNvPr id="94" name="Google Shape;94;p1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32" name="Google Shape;232;p3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Para implementar una nueva  vista </a:t>
            </a:r>
            <a:r>
              <a:rPr b="1" lang="es" sz="1133">
                <a:solidFill>
                  <a:srgbClr val="434343"/>
                </a:solidFill>
                <a:latin typeface="Comfortaa"/>
                <a:ea typeface="Comfortaa"/>
                <a:cs typeface="Comfortaa"/>
                <a:sym typeface="Comfortaa"/>
              </a:rPr>
              <a:t>Calendar </a:t>
            </a:r>
            <a:r>
              <a:rPr lang="es" sz="1133">
                <a:solidFill>
                  <a:srgbClr val="434343"/>
                </a:solidFill>
                <a:latin typeface="Comfortaa Medium"/>
                <a:ea typeface="Comfortaa Medium"/>
                <a:cs typeface="Comfortaa Medium"/>
                <a:sym typeface="Comfortaa Medium"/>
              </a:rPr>
              <a:t>necesitamos actualizar el </a:t>
            </a:r>
            <a:r>
              <a:rPr b="1" lang="es" sz="1133">
                <a:solidFill>
                  <a:srgbClr val="434343"/>
                </a:solidFill>
                <a:latin typeface="Comfortaa"/>
                <a:ea typeface="Comfortaa"/>
                <a:cs typeface="Comfortaa"/>
                <a:sym typeface="Comfortaa"/>
              </a:rPr>
              <a:t>modelo</a:t>
            </a:r>
            <a:r>
              <a:rPr lang="es" sz="1133">
                <a:solidFill>
                  <a:srgbClr val="434343"/>
                </a:solidFill>
                <a:latin typeface="Comfortaa Medium"/>
                <a:ea typeface="Comfortaa Medium"/>
                <a:cs typeface="Comfortaa Medium"/>
                <a:sym typeface="Comfortaa Medium"/>
              </a:rPr>
              <a:t> añadiendo los campos de </a:t>
            </a:r>
            <a:r>
              <a:rPr b="1" lang="es" sz="1133">
                <a:solidFill>
                  <a:srgbClr val="434343"/>
                </a:solidFill>
                <a:latin typeface="Comfortaa"/>
                <a:ea typeface="Comfortaa"/>
                <a:cs typeface="Comfortaa"/>
                <a:sym typeface="Comfortaa"/>
              </a:rPr>
              <a:t>‘fecha_inicio’ y ‘fecha_fin’.</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Seguidamente creamos e implementamos la vista </a:t>
            </a:r>
            <a:r>
              <a:rPr b="1" lang="es" sz="1133">
                <a:solidFill>
                  <a:srgbClr val="434343"/>
                </a:solidFill>
                <a:latin typeface="Comfortaa"/>
                <a:ea typeface="Comfortaa"/>
                <a:cs typeface="Comfortaa"/>
                <a:sym typeface="Comfortaa"/>
              </a:rPr>
              <a:t>calendar.</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33" name="Google Shape;233;p3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4" name="Google Shape;234;p32"/>
          <p:cNvPicPr preferRelativeResize="0"/>
          <p:nvPr/>
        </p:nvPicPr>
        <p:blipFill>
          <a:blip r:embed="rId3">
            <a:alphaModFix/>
          </a:blip>
          <a:stretch>
            <a:fillRect/>
          </a:stretch>
        </p:blipFill>
        <p:spPr>
          <a:xfrm>
            <a:off x="1493450" y="4521625"/>
            <a:ext cx="4124325" cy="762000"/>
          </a:xfrm>
          <a:prstGeom prst="rect">
            <a:avLst/>
          </a:prstGeom>
          <a:noFill/>
          <a:ln>
            <a:noFill/>
          </a:ln>
        </p:spPr>
      </p:pic>
      <p:pic>
        <p:nvPicPr>
          <p:cNvPr id="235" name="Google Shape;235;p32"/>
          <p:cNvPicPr preferRelativeResize="0"/>
          <p:nvPr/>
        </p:nvPicPr>
        <p:blipFill>
          <a:blip r:embed="rId4">
            <a:alphaModFix/>
          </a:blip>
          <a:stretch>
            <a:fillRect/>
          </a:stretch>
        </p:blipFill>
        <p:spPr>
          <a:xfrm>
            <a:off x="468500" y="6094325"/>
            <a:ext cx="6625900" cy="3437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41" name="Google Shape;241;p3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No hay que olvidar actualizar el </a:t>
            </a:r>
            <a:r>
              <a:rPr b="1" lang="es" sz="1133">
                <a:solidFill>
                  <a:srgbClr val="434343"/>
                </a:solidFill>
                <a:latin typeface="Comfortaa"/>
                <a:ea typeface="Comfortaa"/>
                <a:cs typeface="Comfortaa"/>
                <a:sym typeface="Comfortaa"/>
              </a:rPr>
              <a:t>‘data’ </a:t>
            </a:r>
            <a:r>
              <a:rPr lang="es" sz="1133">
                <a:solidFill>
                  <a:srgbClr val="434343"/>
                </a:solidFill>
                <a:latin typeface="Comfortaa Medium"/>
                <a:ea typeface="Comfortaa Medium"/>
                <a:cs typeface="Comfortaa Medium"/>
                <a:sym typeface="Comfortaa Medium"/>
              </a:rPr>
              <a:t>en el  </a:t>
            </a:r>
            <a:r>
              <a:rPr b="1" lang="es" sz="1133">
                <a:solidFill>
                  <a:srgbClr val="434343"/>
                </a:solidFill>
                <a:latin typeface="Comfortaa"/>
                <a:ea typeface="Comfortaa"/>
                <a:cs typeface="Comfortaa"/>
                <a:sym typeface="Comfortaa"/>
              </a:rPr>
              <a:t>manifest</a:t>
            </a:r>
            <a:r>
              <a:rPr lang="es" sz="1133">
                <a:solidFill>
                  <a:srgbClr val="434343"/>
                </a:solidFill>
                <a:latin typeface="Comfortaa Medium"/>
                <a:ea typeface="Comfortaa Medium"/>
                <a:cs typeface="Comfortaa Medium"/>
                <a:sym typeface="Comfortaa Medium"/>
              </a:rPr>
              <a:t> cargando la vista nueva.</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42" name="Google Shape;242;p3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43" name="Google Shape;243;p33"/>
          <p:cNvPicPr preferRelativeResize="0"/>
          <p:nvPr/>
        </p:nvPicPr>
        <p:blipFill>
          <a:blip r:embed="rId3">
            <a:alphaModFix/>
          </a:blip>
          <a:stretch>
            <a:fillRect/>
          </a:stretch>
        </p:blipFill>
        <p:spPr>
          <a:xfrm>
            <a:off x="502600" y="4593725"/>
            <a:ext cx="6533400" cy="44288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49" name="Google Shape;249;p3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muestro el resultado final de la implementación de la nueva vista </a:t>
            </a:r>
            <a:r>
              <a:rPr b="1" lang="es" sz="1133">
                <a:solidFill>
                  <a:srgbClr val="434343"/>
                </a:solidFill>
                <a:latin typeface="Comfortaa"/>
                <a:ea typeface="Comfortaa"/>
                <a:cs typeface="Comfortaa"/>
                <a:sym typeface="Comfortaa"/>
              </a:rPr>
              <a:t>calendar.</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50" name="Google Shape;250;p3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51" name="Google Shape;251;p34"/>
          <p:cNvPicPr preferRelativeResize="0"/>
          <p:nvPr/>
        </p:nvPicPr>
        <p:blipFill>
          <a:blip r:embed="rId3">
            <a:alphaModFix/>
          </a:blip>
          <a:stretch>
            <a:fillRect/>
          </a:stretch>
        </p:blipFill>
        <p:spPr>
          <a:xfrm>
            <a:off x="729200" y="4564875"/>
            <a:ext cx="5811181" cy="2371725"/>
          </a:xfrm>
          <a:prstGeom prst="rect">
            <a:avLst/>
          </a:prstGeom>
          <a:noFill/>
          <a:ln>
            <a:noFill/>
          </a:ln>
        </p:spPr>
      </p:pic>
      <p:pic>
        <p:nvPicPr>
          <p:cNvPr id="252" name="Google Shape;252;p34"/>
          <p:cNvPicPr preferRelativeResize="0"/>
          <p:nvPr/>
        </p:nvPicPr>
        <p:blipFill>
          <a:blip r:embed="rId4">
            <a:alphaModFix/>
          </a:blip>
          <a:stretch>
            <a:fillRect/>
          </a:stretch>
        </p:blipFill>
        <p:spPr>
          <a:xfrm>
            <a:off x="729200" y="6936600"/>
            <a:ext cx="5811175" cy="28328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	</a:t>
            </a:r>
            <a:r>
              <a:rPr lang="es" sz="2711"/>
              <a:t>Actividad 1 (Ampliación)</a:t>
            </a:r>
            <a:endParaRPr sz="2711"/>
          </a:p>
          <a:p>
            <a:pPr indent="0" lvl="0" marL="0" rtl="0" algn="l">
              <a:lnSpc>
                <a:spcPct val="115000"/>
              </a:lnSpc>
              <a:spcBef>
                <a:spcPts val="0"/>
              </a:spcBef>
              <a:spcAft>
                <a:spcPts val="0"/>
              </a:spcAft>
              <a:buNone/>
            </a:pPr>
            <a:r>
              <a:rPr b="0" lang="es" sz="2277"/>
              <a:t>    2.2.   Desarrollo</a:t>
            </a:r>
            <a:endParaRPr b="0" sz="2277"/>
          </a:p>
        </p:txBody>
      </p:sp>
      <p:sp>
        <p:nvSpPr>
          <p:cNvPr id="258" name="Google Shape;258;p3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59" name="Google Shape;259;p3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60" name="Google Shape;260;p35"/>
          <p:cNvPicPr preferRelativeResize="0"/>
          <p:nvPr/>
        </p:nvPicPr>
        <p:blipFill>
          <a:blip r:embed="rId3">
            <a:alphaModFix/>
          </a:blip>
          <a:stretch>
            <a:fillRect/>
          </a:stretch>
        </p:blipFill>
        <p:spPr>
          <a:xfrm>
            <a:off x="368700" y="4005250"/>
            <a:ext cx="6843174" cy="5452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Actividad 2 (Ampliación)</a:t>
            </a:r>
            <a:endParaRPr sz="4000"/>
          </a:p>
        </p:txBody>
      </p:sp>
      <p:sp>
        <p:nvSpPr>
          <p:cNvPr id="266" name="Google Shape;266;p3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a:t>
            </a:r>
            <a:r>
              <a:rPr lang="es" sz="2933"/>
              <a:t>.	</a:t>
            </a:r>
            <a:r>
              <a:rPr lang="es" sz="2711"/>
              <a:t>Actividad 2 (Ampliación)</a:t>
            </a:r>
            <a:endParaRPr sz="2711"/>
          </a:p>
          <a:p>
            <a:pPr indent="0" lvl="0" marL="0" rtl="0" algn="l">
              <a:lnSpc>
                <a:spcPct val="115000"/>
              </a:lnSpc>
              <a:spcBef>
                <a:spcPts val="0"/>
              </a:spcBef>
              <a:spcAft>
                <a:spcPts val="0"/>
              </a:spcAft>
              <a:buNone/>
            </a:pPr>
            <a:r>
              <a:rPr b="0" lang="es" sz="2277"/>
              <a:t>    3.1.   Enunciado</a:t>
            </a:r>
            <a:endParaRPr b="0" sz="2277"/>
          </a:p>
        </p:txBody>
      </p:sp>
      <p:sp>
        <p:nvSpPr>
          <p:cNvPr id="272" name="Google Shape;272;p3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Amplía el módulo del ejemplo de </a:t>
            </a:r>
            <a:r>
              <a:rPr b="1" lang="es" sz="1133" u="sng">
                <a:solidFill>
                  <a:srgbClr val="434343"/>
                </a:solidFill>
                <a:latin typeface="Comfortaa"/>
                <a:ea typeface="Comfortaa"/>
                <a:cs typeface="Comfortaa"/>
                <a:sym typeface="Comfortaa"/>
              </a:rPr>
              <a:t>biblioteca de cómics</a:t>
            </a:r>
            <a:r>
              <a:rPr lang="es" sz="1133">
                <a:solidFill>
                  <a:srgbClr val="434343"/>
                </a:solidFill>
                <a:latin typeface="Comfortaa Medium"/>
                <a:ea typeface="Comfortaa Medium"/>
                <a:cs typeface="Comfortaa Medium"/>
                <a:sym typeface="Comfortaa Medium"/>
              </a:rPr>
              <a:t> de forma que: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Incluya la posibilidad de gestionar socios, almacenar nombres, apellidos e identificador.</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Introduzca la posibilidad de que haya ejemplares de comics para prestar.</a:t>
            </a:r>
            <a:endParaRPr sz="1133">
              <a:solidFill>
                <a:srgbClr val="434343"/>
              </a:solidFill>
              <a:latin typeface="Comfortaa Medium"/>
              <a:ea typeface="Comfortaa Medium"/>
              <a:cs typeface="Comfortaa Medium"/>
              <a:sym typeface="Comfortaa Medium"/>
            </a:endParaRPr>
          </a:p>
          <a:p>
            <a:pPr indent="0" lvl="0" marL="914400" rtl="0" algn="l">
              <a:spcBef>
                <a:spcPts val="1000"/>
              </a:spcBef>
              <a:spcAft>
                <a:spcPts val="0"/>
              </a:spcAft>
              <a:buNone/>
            </a:pPr>
            <a:r>
              <a:rPr lang="es" sz="1133">
                <a:solidFill>
                  <a:srgbClr val="434343"/>
                </a:solidFill>
                <a:latin typeface="Comfortaa Medium"/>
                <a:ea typeface="Comfortaa Medium"/>
                <a:cs typeface="Comfortaa Medium"/>
                <a:sym typeface="Comfortaa Medium"/>
              </a:rPr>
              <a:t>○ El modelo de cómic actual ha de servir como referencia de la información del cómic. A parte de este modelo, tendrá que plantearse un nuevo modelo para indicar ejemplares de préstamo de este cómic.</a:t>
            </a:r>
            <a:endParaRPr sz="1133">
              <a:solidFill>
                <a:srgbClr val="434343"/>
              </a:solidFill>
              <a:latin typeface="Comfortaa Medium"/>
              <a:ea typeface="Comfortaa Medium"/>
              <a:cs typeface="Comfortaa Medium"/>
              <a:sym typeface="Comfortaa Medium"/>
            </a:endParaRPr>
          </a:p>
          <a:p>
            <a:pPr indent="0" lvl="0" marL="914400" rtl="0" algn="l">
              <a:spcBef>
                <a:spcPts val="1000"/>
              </a:spcBef>
              <a:spcAft>
                <a:spcPts val="0"/>
              </a:spcAft>
              <a:buNone/>
            </a:pPr>
            <a:r>
              <a:rPr lang="es" sz="1133">
                <a:solidFill>
                  <a:srgbClr val="434343"/>
                </a:solidFill>
                <a:latin typeface="Comfortaa Medium"/>
                <a:ea typeface="Comfortaa Medium"/>
                <a:cs typeface="Comfortaa Medium"/>
                <a:sym typeface="Comfortaa Medium"/>
              </a:rPr>
              <a:t>○ De aquellos ejemplares de préstamo deberemos controlar a quién están prestados, y la fecha de inicio y fin del préstamo. No es necesario tener un histórico de préstamos, solo quién tiene el cómic en cada momento, cuando se le ha prestado y la fecha prevista de entrega.</a:t>
            </a:r>
            <a:endParaRPr sz="1133">
              <a:solidFill>
                <a:srgbClr val="434343"/>
              </a:solidFill>
              <a:latin typeface="Comfortaa Medium"/>
              <a:ea typeface="Comfortaa Medium"/>
              <a:cs typeface="Comfortaa Medium"/>
              <a:sym typeface="Comfortaa Medium"/>
            </a:endParaRPr>
          </a:p>
          <a:p>
            <a:pPr indent="0" lvl="0" marL="1371600" rtl="0" algn="l">
              <a:spcBef>
                <a:spcPts val="1000"/>
              </a:spcBef>
              <a:spcAft>
                <a:spcPts val="0"/>
              </a:spcAft>
              <a:buNone/>
            </a:pPr>
            <a:r>
              <a:rPr lang="es" sz="1133">
                <a:solidFill>
                  <a:srgbClr val="434343"/>
                </a:solidFill>
                <a:latin typeface="Comfortaa Medium"/>
                <a:ea typeface="Comfortaa Medium"/>
                <a:cs typeface="Comfortaa Medium"/>
                <a:sym typeface="Comfortaa Medium"/>
              </a:rPr>
              <a:t>■ La fecha de préstamo no puede ser posterior a la a la fecha de hoy.</a:t>
            </a:r>
            <a:endParaRPr sz="1133">
              <a:solidFill>
                <a:srgbClr val="434343"/>
              </a:solidFill>
              <a:latin typeface="Comfortaa Medium"/>
              <a:ea typeface="Comfortaa Medium"/>
              <a:cs typeface="Comfortaa Medium"/>
              <a:sym typeface="Comfortaa Medium"/>
            </a:endParaRPr>
          </a:p>
          <a:p>
            <a:pPr indent="0" lvl="0" marL="1371600" rtl="0" algn="l">
              <a:spcBef>
                <a:spcPts val="1000"/>
              </a:spcBef>
              <a:spcAft>
                <a:spcPts val="0"/>
              </a:spcAft>
              <a:buNone/>
            </a:pPr>
            <a:r>
              <a:rPr lang="es" sz="1133">
                <a:solidFill>
                  <a:srgbClr val="434343"/>
                </a:solidFill>
                <a:latin typeface="Comfortaa Medium"/>
                <a:ea typeface="Comfortaa Medium"/>
                <a:cs typeface="Comfortaa Medium"/>
                <a:sym typeface="Comfortaa Medium"/>
              </a:rPr>
              <a:t>■ La fecha prevista de retorno no puede ser anterior al día de hoy.</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273" name="Google Shape;273;p3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279" name="Google Shape;279;p3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80" name="Google Shape;280;p3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Partimos del módulo biblioteca de cómic simple creado en clase, a partir del cual implementaremos las modificaciones expuestas en el enunciado.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A continuación mostraré la interfaz, así como los modelos y vistas iniciales.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281" name="Google Shape;281;p38"/>
          <p:cNvPicPr preferRelativeResize="0"/>
          <p:nvPr/>
        </p:nvPicPr>
        <p:blipFill>
          <a:blip r:embed="rId3">
            <a:alphaModFix/>
          </a:blip>
          <a:stretch>
            <a:fillRect/>
          </a:stretch>
        </p:blipFill>
        <p:spPr>
          <a:xfrm>
            <a:off x="603100" y="5005675"/>
            <a:ext cx="6356700" cy="41071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287" name="Google Shape;287;p3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88" name="Google Shape;288;p3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289" name="Google Shape;289;p39"/>
          <p:cNvPicPr preferRelativeResize="0"/>
          <p:nvPr/>
        </p:nvPicPr>
        <p:blipFill>
          <a:blip r:embed="rId3">
            <a:alphaModFix/>
          </a:blip>
          <a:stretch>
            <a:fillRect/>
          </a:stretch>
        </p:blipFill>
        <p:spPr>
          <a:xfrm>
            <a:off x="333838" y="4723500"/>
            <a:ext cx="6895215" cy="2371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295" name="Google Shape;295;p4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96" name="Google Shape;296;p4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297" name="Google Shape;297;p40"/>
          <p:cNvPicPr preferRelativeResize="0"/>
          <p:nvPr/>
        </p:nvPicPr>
        <p:blipFill>
          <a:blip r:embed="rId3">
            <a:alphaModFix/>
          </a:blip>
          <a:stretch>
            <a:fillRect/>
          </a:stretch>
        </p:blipFill>
        <p:spPr>
          <a:xfrm>
            <a:off x="646575" y="3723075"/>
            <a:ext cx="6258605" cy="6228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03" name="Google Shape;303;p4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4" name="Google Shape;304;p4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05" name="Google Shape;305;p41"/>
          <p:cNvPicPr preferRelativeResize="0"/>
          <p:nvPr/>
        </p:nvPicPr>
        <p:blipFill>
          <a:blip r:embed="rId3">
            <a:alphaModFix/>
          </a:blip>
          <a:stretch>
            <a:fillRect/>
          </a:stretch>
        </p:blipFill>
        <p:spPr>
          <a:xfrm>
            <a:off x="440800" y="3710925"/>
            <a:ext cx="6616775" cy="5685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Preparando </a:t>
            </a:r>
            <a:endParaRPr sz="6000"/>
          </a:p>
          <a:p>
            <a:pPr indent="0" lvl="0" marL="0" rtl="0" algn="ctr">
              <a:lnSpc>
                <a:spcPct val="115000"/>
              </a:lnSpc>
              <a:spcBef>
                <a:spcPts val="0"/>
              </a:spcBef>
              <a:spcAft>
                <a:spcPts val="0"/>
              </a:spcAft>
              <a:buNone/>
            </a:pPr>
            <a:r>
              <a:rPr lang="es" sz="6000"/>
              <a:t>el </a:t>
            </a:r>
            <a:endParaRPr sz="6000"/>
          </a:p>
          <a:p>
            <a:pPr indent="0" lvl="0" marL="0" rtl="0" algn="ctr">
              <a:lnSpc>
                <a:spcPct val="115000"/>
              </a:lnSpc>
              <a:spcBef>
                <a:spcPts val="0"/>
              </a:spcBef>
              <a:spcAft>
                <a:spcPts val="0"/>
              </a:spcAft>
              <a:buNone/>
            </a:pPr>
            <a:r>
              <a:rPr lang="es" sz="6000"/>
              <a:t>entorno</a:t>
            </a:r>
            <a:endParaRPr sz="4000"/>
          </a:p>
        </p:txBody>
      </p:sp>
      <p:sp>
        <p:nvSpPr>
          <p:cNvPr id="100" name="Google Shape;100;p1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11" name="Google Shape;311;p4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12" name="Google Shape;312;p4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13" name="Google Shape;313;p42"/>
          <p:cNvPicPr preferRelativeResize="0"/>
          <p:nvPr/>
        </p:nvPicPr>
        <p:blipFill>
          <a:blip r:embed="rId3">
            <a:alphaModFix/>
          </a:blip>
          <a:stretch>
            <a:fillRect/>
          </a:stretch>
        </p:blipFill>
        <p:spPr>
          <a:xfrm>
            <a:off x="498475" y="4386250"/>
            <a:ext cx="6559100" cy="4234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19" name="Google Shape;319;p4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20" name="Google Shape;320;p4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21" name="Google Shape;321;p43"/>
          <p:cNvPicPr preferRelativeResize="0"/>
          <p:nvPr/>
        </p:nvPicPr>
        <p:blipFill>
          <a:blip r:embed="rId3">
            <a:alphaModFix/>
          </a:blip>
          <a:stretch>
            <a:fillRect/>
          </a:stretch>
        </p:blipFill>
        <p:spPr>
          <a:xfrm>
            <a:off x="566625" y="4233850"/>
            <a:ext cx="6490949" cy="47908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27" name="Google Shape;327;p4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28" name="Google Shape;328;p4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29" name="Google Shape;329;p44"/>
          <p:cNvPicPr preferRelativeResize="0"/>
          <p:nvPr/>
        </p:nvPicPr>
        <p:blipFill>
          <a:blip r:embed="rId3">
            <a:alphaModFix/>
          </a:blip>
          <a:stretch>
            <a:fillRect/>
          </a:stretch>
        </p:blipFill>
        <p:spPr>
          <a:xfrm>
            <a:off x="526900" y="4310050"/>
            <a:ext cx="6530674" cy="43926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35" name="Google Shape;335;p4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6" name="Google Shape;336;p4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Lo primero que haremos será crear un nuevo modelo para gestionar los </a:t>
            </a:r>
            <a:r>
              <a:rPr b="1" lang="es" sz="1133">
                <a:solidFill>
                  <a:srgbClr val="434343"/>
                </a:solidFill>
                <a:latin typeface="Comfortaa"/>
                <a:ea typeface="Comfortaa"/>
                <a:cs typeface="Comfortaa"/>
                <a:sym typeface="Comfortaa"/>
              </a:rPr>
              <a:t>socios.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37" name="Google Shape;337;p45"/>
          <p:cNvPicPr preferRelativeResize="0"/>
          <p:nvPr/>
        </p:nvPicPr>
        <p:blipFill>
          <a:blip r:embed="rId3">
            <a:alphaModFix/>
          </a:blip>
          <a:stretch>
            <a:fillRect/>
          </a:stretch>
        </p:blipFill>
        <p:spPr>
          <a:xfrm>
            <a:off x="526900" y="4447425"/>
            <a:ext cx="6522551" cy="43177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43" name="Google Shape;343;p4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44" name="Google Shape;344;p4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Seguidamente crearemos otro </a:t>
            </a:r>
            <a:r>
              <a:rPr b="1" lang="es" sz="1133">
                <a:solidFill>
                  <a:srgbClr val="434343"/>
                </a:solidFill>
                <a:latin typeface="Comfortaa"/>
                <a:ea typeface="Comfortaa"/>
                <a:cs typeface="Comfortaa"/>
                <a:sym typeface="Comfortaa"/>
              </a:rPr>
              <a:t>modelo </a:t>
            </a:r>
            <a:r>
              <a:rPr lang="es" sz="1133">
                <a:solidFill>
                  <a:srgbClr val="434343"/>
                </a:solidFill>
                <a:latin typeface="Comfortaa Medium"/>
                <a:ea typeface="Comfortaa Medium"/>
                <a:cs typeface="Comfortaa Medium"/>
                <a:sym typeface="Comfortaa Medium"/>
              </a:rPr>
              <a:t>para gestionar los ejemplares de los cómics. D</a:t>
            </a:r>
            <a:r>
              <a:rPr lang="es" sz="1133">
                <a:solidFill>
                  <a:srgbClr val="434343"/>
                </a:solidFill>
                <a:latin typeface="Comfortaa Medium"/>
                <a:ea typeface="Comfortaa Medium"/>
                <a:cs typeface="Comfortaa Medium"/>
                <a:sym typeface="Comfortaa Medium"/>
              </a:rPr>
              <a:t>esarrollamos el </a:t>
            </a:r>
            <a:r>
              <a:rPr b="1" lang="es" sz="1133">
                <a:solidFill>
                  <a:srgbClr val="434343"/>
                </a:solidFill>
                <a:latin typeface="Comfortaa"/>
                <a:ea typeface="Comfortaa"/>
                <a:cs typeface="Comfortaa"/>
                <a:sym typeface="Comfortaa"/>
              </a:rPr>
              <a:t>modelo comicEjemplar,</a:t>
            </a:r>
            <a:r>
              <a:rPr lang="es" sz="1133">
                <a:solidFill>
                  <a:srgbClr val="434343"/>
                </a:solidFill>
                <a:latin typeface="Comfortaa Medium"/>
                <a:ea typeface="Comfortaa Medium"/>
                <a:cs typeface="Comfortaa Medium"/>
                <a:sym typeface="Comfortaa Medium"/>
              </a:rPr>
              <a:t> teniendo en cuenta las restricciones que tenemos que añadir para las fechas de los préstamos expuestas en el enunciado.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45" name="Google Shape;345;p46"/>
          <p:cNvPicPr preferRelativeResize="0"/>
          <p:nvPr/>
        </p:nvPicPr>
        <p:blipFill>
          <a:blip r:embed="rId3">
            <a:alphaModFix/>
          </a:blip>
          <a:stretch>
            <a:fillRect/>
          </a:stretch>
        </p:blipFill>
        <p:spPr>
          <a:xfrm>
            <a:off x="374500" y="4764650"/>
            <a:ext cx="6829900" cy="513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51" name="Google Shape;351;p4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2" name="Google Shape;352;p4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debemos importar los modelos creados en el </a:t>
            </a:r>
            <a:r>
              <a:rPr b="1" lang="es" sz="1133">
                <a:solidFill>
                  <a:srgbClr val="434343"/>
                </a:solidFill>
                <a:latin typeface="Comfortaa"/>
                <a:ea typeface="Comfortaa"/>
                <a:cs typeface="Comfortaa"/>
                <a:sym typeface="Comfortaa"/>
              </a:rPr>
              <a:t>init.py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53" name="Google Shape;353;p47"/>
          <p:cNvPicPr preferRelativeResize="0"/>
          <p:nvPr/>
        </p:nvPicPr>
        <p:blipFill>
          <a:blip r:embed="rId3">
            <a:alphaModFix/>
          </a:blip>
          <a:stretch>
            <a:fillRect/>
          </a:stretch>
        </p:blipFill>
        <p:spPr>
          <a:xfrm>
            <a:off x="504825" y="4667250"/>
            <a:ext cx="6636671" cy="2371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59" name="Google Shape;359;p4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0" name="Google Shape;360;p48"/>
          <p:cNvSpPr txBox="1"/>
          <p:nvPr>
            <p:ph idx="1" type="body"/>
          </p:nvPr>
        </p:nvSpPr>
        <p:spPr>
          <a:xfrm>
            <a:off x="603100" y="36242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necesitamos crear una vista para el </a:t>
            </a:r>
            <a:r>
              <a:rPr b="1" lang="es" sz="1133">
                <a:solidFill>
                  <a:srgbClr val="434343"/>
                </a:solidFill>
                <a:latin typeface="Comfortaa"/>
                <a:ea typeface="Comfortaa"/>
                <a:cs typeface="Comfortaa"/>
                <a:sym typeface="Comfortaa"/>
              </a:rPr>
              <a:t>modelo socio</a:t>
            </a:r>
            <a:r>
              <a:rPr lang="es" sz="1133">
                <a:solidFill>
                  <a:srgbClr val="434343"/>
                </a:solidFill>
                <a:latin typeface="Comfortaa Medium"/>
                <a:ea typeface="Comfortaa Medium"/>
                <a:cs typeface="Comfortaa Medium"/>
                <a:sym typeface="Comfortaa Medium"/>
              </a:rPr>
              <a:t>, y otra para el </a:t>
            </a:r>
            <a:r>
              <a:rPr b="1" lang="es" sz="1133">
                <a:solidFill>
                  <a:srgbClr val="434343"/>
                </a:solidFill>
                <a:latin typeface="Comfortaa"/>
                <a:ea typeface="Comfortaa"/>
                <a:cs typeface="Comfortaa"/>
                <a:sym typeface="Comfortaa"/>
              </a:rPr>
              <a:t>modelo comicEjemplar.</a:t>
            </a:r>
            <a:r>
              <a:rPr lang="es" sz="1133">
                <a:solidFill>
                  <a:srgbClr val="434343"/>
                </a:solidFill>
                <a:latin typeface="Comfortaa Medium"/>
                <a:ea typeface="Comfortaa Medium"/>
                <a:cs typeface="Comfortaa Medium"/>
                <a:sym typeface="Comfortaa Medium"/>
              </a:rPr>
              <a:t> Comenzaremos con la vista para </a:t>
            </a:r>
            <a:r>
              <a:rPr b="1" lang="es" sz="1133">
                <a:solidFill>
                  <a:srgbClr val="434343"/>
                </a:solidFill>
                <a:latin typeface="Comfortaa"/>
                <a:ea typeface="Comfortaa"/>
                <a:cs typeface="Comfortaa"/>
                <a:sym typeface="Comfortaa"/>
              </a:rPr>
              <a:t>socio. </a:t>
            </a:r>
            <a:r>
              <a:rPr lang="es" sz="1133">
                <a:solidFill>
                  <a:srgbClr val="434343"/>
                </a:solidFill>
                <a:latin typeface="Comfortaa Medium"/>
                <a:ea typeface="Comfortaa Medium"/>
                <a:cs typeface="Comfortaa Medium"/>
                <a:sym typeface="Comfortaa Medium"/>
              </a:rPr>
              <a:t>Desarrollamos la vista de manera sencilla, creando una lista (árbol) y una vista específica para el formulario, también añadimos la acción para abrir esta vista y un menú item.</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61" name="Google Shape;361;p48"/>
          <p:cNvPicPr preferRelativeResize="0"/>
          <p:nvPr/>
        </p:nvPicPr>
        <p:blipFill>
          <a:blip r:embed="rId3">
            <a:alphaModFix/>
          </a:blip>
          <a:stretch>
            <a:fillRect/>
          </a:stretch>
        </p:blipFill>
        <p:spPr>
          <a:xfrm>
            <a:off x="907900" y="4840850"/>
            <a:ext cx="6023257" cy="5392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67" name="Google Shape;367;p4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8" name="Google Shape;368;p4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crearemos una vista para el </a:t>
            </a:r>
            <a:r>
              <a:rPr b="1" lang="es" sz="1133">
                <a:solidFill>
                  <a:srgbClr val="434343"/>
                </a:solidFill>
                <a:latin typeface="Comfortaa"/>
                <a:ea typeface="Comfortaa"/>
                <a:cs typeface="Comfortaa"/>
                <a:sym typeface="Comfortaa"/>
              </a:rPr>
              <a:t>modelo comicEjemplar, </a:t>
            </a:r>
            <a:r>
              <a:rPr lang="es" sz="1133">
                <a:solidFill>
                  <a:srgbClr val="434343"/>
                </a:solidFill>
                <a:latin typeface="Comfortaa Medium"/>
                <a:ea typeface="Comfortaa Medium"/>
                <a:cs typeface="Comfortaa Medium"/>
                <a:sym typeface="Comfortaa Medium"/>
              </a:rPr>
              <a:t>d</a:t>
            </a:r>
            <a:r>
              <a:rPr lang="es" sz="1133">
                <a:solidFill>
                  <a:srgbClr val="434343"/>
                </a:solidFill>
                <a:latin typeface="Comfortaa Medium"/>
                <a:ea typeface="Comfortaa Medium"/>
                <a:cs typeface="Comfortaa Medium"/>
                <a:sym typeface="Comfortaa Medium"/>
              </a:rPr>
              <a:t>esarrollamos una vista similar a la anterior.</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69" name="Google Shape;369;p49"/>
          <p:cNvPicPr preferRelativeResize="0"/>
          <p:nvPr/>
        </p:nvPicPr>
        <p:blipFill>
          <a:blip r:embed="rId3">
            <a:alphaModFix/>
          </a:blip>
          <a:stretch>
            <a:fillRect/>
          </a:stretch>
        </p:blipFill>
        <p:spPr>
          <a:xfrm>
            <a:off x="679300" y="4290900"/>
            <a:ext cx="6231926" cy="5645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75" name="Google Shape;375;p5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76" name="Google Shape;376;p5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Cargamos las vistas en el </a:t>
            </a:r>
            <a:r>
              <a:rPr b="1" lang="es" sz="1133">
                <a:solidFill>
                  <a:srgbClr val="434343"/>
                </a:solidFill>
                <a:latin typeface="Comfortaa"/>
                <a:ea typeface="Comfortaa"/>
                <a:cs typeface="Comfortaa"/>
                <a:sym typeface="Comfortaa"/>
              </a:rPr>
              <a:t>‘data’</a:t>
            </a:r>
            <a:r>
              <a:rPr lang="es" sz="1133">
                <a:solidFill>
                  <a:srgbClr val="434343"/>
                </a:solidFill>
                <a:latin typeface="Comfortaa Medium"/>
                <a:ea typeface="Comfortaa Medium"/>
                <a:cs typeface="Comfortaa Medium"/>
                <a:sym typeface="Comfortaa Medium"/>
              </a:rPr>
              <a:t> del </a:t>
            </a:r>
            <a:r>
              <a:rPr b="1" lang="es" sz="1133">
                <a:solidFill>
                  <a:srgbClr val="434343"/>
                </a:solidFill>
                <a:latin typeface="Comfortaa"/>
                <a:ea typeface="Comfortaa"/>
                <a:cs typeface="Comfortaa"/>
                <a:sym typeface="Comfortaa"/>
              </a:rPr>
              <a:t>manifest.py.</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77" name="Google Shape;377;p50"/>
          <p:cNvPicPr preferRelativeResize="0"/>
          <p:nvPr/>
        </p:nvPicPr>
        <p:blipFill>
          <a:blip r:embed="rId3">
            <a:alphaModFix/>
          </a:blip>
          <a:stretch>
            <a:fillRect/>
          </a:stretch>
        </p:blipFill>
        <p:spPr>
          <a:xfrm>
            <a:off x="603100" y="4717275"/>
            <a:ext cx="6356701" cy="41536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83" name="Google Shape;383;p5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84" name="Google Shape;384;p5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solo quedaría probar el módulo, pero me encontré un problema a la hora de intentar iniciar el </a:t>
            </a:r>
            <a:r>
              <a:rPr b="1" lang="es" sz="1133">
                <a:solidFill>
                  <a:srgbClr val="434343"/>
                </a:solidFill>
                <a:latin typeface="Comfortaa"/>
                <a:ea typeface="Comfortaa"/>
                <a:cs typeface="Comfortaa"/>
                <a:sym typeface="Comfortaa"/>
              </a:rPr>
              <a:t>servidor Odoo en Docker</a:t>
            </a:r>
            <a:r>
              <a:rPr lang="es" sz="1133">
                <a:solidFill>
                  <a:srgbClr val="434343"/>
                </a:solidFill>
                <a:latin typeface="Comfortaa Medium"/>
                <a:ea typeface="Comfortaa Medium"/>
                <a:cs typeface="Comfortaa Medium"/>
                <a:sym typeface="Comfortaa Medium"/>
              </a:rPr>
              <a:t>. Cuando intentaba acceder a la web de Odoo me salía este error.</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85" name="Google Shape;385;p51"/>
          <p:cNvPicPr preferRelativeResize="0"/>
          <p:nvPr/>
        </p:nvPicPr>
        <p:blipFill>
          <a:blip r:embed="rId3">
            <a:alphaModFix/>
          </a:blip>
          <a:stretch>
            <a:fillRect/>
          </a:stretch>
        </p:blipFill>
        <p:spPr>
          <a:xfrm>
            <a:off x="603100" y="4943900"/>
            <a:ext cx="6454474" cy="26140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1.	</a:t>
            </a:r>
            <a:r>
              <a:rPr lang="es" sz="2711"/>
              <a:t>Preparando el entorno</a:t>
            </a:r>
            <a:endParaRPr sz="2711"/>
          </a:p>
          <a:p>
            <a:pPr indent="0" lvl="0" marL="0" rtl="0" algn="l">
              <a:lnSpc>
                <a:spcPct val="115000"/>
              </a:lnSpc>
              <a:spcBef>
                <a:spcPts val="0"/>
              </a:spcBef>
              <a:spcAft>
                <a:spcPts val="0"/>
              </a:spcAft>
              <a:buNone/>
            </a:pPr>
            <a:r>
              <a:rPr b="0" lang="es" sz="2277"/>
              <a:t>    1.1.   Montando el contenedor Odoo</a:t>
            </a:r>
            <a:endParaRPr b="0" sz="2277"/>
          </a:p>
        </p:txBody>
      </p:sp>
      <p:sp>
        <p:nvSpPr>
          <p:cNvPr id="106" name="Google Shape;106;p1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En primer lugar, instalamos </a:t>
            </a:r>
            <a:r>
              <a:rPr b="1" lang="es" sz="1133" u="sng">
                <a:solidFill>
                  <a:srgbClr val="434343"/>
                </a:solidFill>
                <a:latin typeface="Comfortaa"/>
                <a:ea typeface="Comfortaa"/>
                <a:cs typeface="Comfortaa"/>
                <a:sym typeface="Comfortaa"/>
              </a:rPr>
              <a:t>Docker Desktop</a:t>
            </a:r>
            <a:r>
              <a:rPr lang="es" sz="1133">
                <a:solidFill>
                  <a:srgbClr val="434343"/>
                </a:solidFill>
                <a:latin typeface="Comfortaa Medium"/>
                <a:ea typeface="Comfortaa Medium"/>
                <a:cs typeface="Comfortaa Medium"/>
                <a:sym typeface="Comfortaa Medium"/>
              </a:rPr>
              <a:t> y creamos un repositorio en Git para trabajar con el contenedor en casa y en clase de manera ágil. Una vez creado el repositorio descargamos la imagen de Odoo desarrollo dada en el temario </a:t>
            </a:r>
            <a:r>
              <a:rPr b="1" lang="es" sz="1133">
                <a:solidFill>
                  <a:srgbClr val="434343"/>
                </a:solidFill>
                <a:latin typeface="Comfortaa"/>
                <a:ea typeface="Comfortaa"/>
                <a:cs typeface="Comfortaa"/>
                <a:sym typeface="Comfortaa"/>
              </a:rPr>
              <a:t>“docker-compose.yml” </a:t>
            </a:r>
            <a:r>
              <a:rPr lang="es" sz="1133">
                <a:solidFill>
                  <a:srgbClr val="434343"/>
                </a:solidFill>
                <a:latin typeface="Comfortaa Medium"/>
                <a:ea typeface="Comfortaa Medium"/>
                <a:cs typeface="Comfortaa Medium"/>
                <a:sym typeface="Comfortaa Medium"/>
              </a:rPr>
              <a:t>y la introducimos en la carpeta del repositorio.</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Seguidamente abrimos una terminal y nos situamos en la carpeta del repositorio donde se encuentra la imagen y ejecutamos el comando</a:t>
            </a:r>
            <a:r>
              <a:rPr b="1" i="1" lang="es" sz="1133">
                <a:solidFill>
                  <a:srgbClr val="434343"/>
                </a:solidFill>
                <a:latin typeface="Comfortaa"/>
                <a:ea typeface="Comfortaa"/>
                <a:cs typeface="Comfortaa"/>
                <a:sym typeface="Comfortaa"/>
              </a:rPr>
              <a:t> “docker-compose up -d”  </a:t>
            </a:r>
            <a:r>
              <a:rPr lang="es" sz="1133">
                <a:solidFill>
                  <a:srgbClr val="434343"/>
                </a:solidFill>
                <a:latin typeface="Comfortaa Medium"/>
                <a:ea typeface="Comfortaa Medium"/>
                <a:cs typeface="Comfortaa Medium"/>
                <a:sym typeface="Comfortaa Medium"/>
              </a:rPr>
              <a:t>para montar el contenedor.</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07" name="Google Shape;107;p1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8" name="Google Shape;108;p16"/>
          <p:cNvPicPr preferRelativeResize="0"/>
          <p:nvPr/>
        </p:nvPicPr>
        <p:blipFill>
          <a:blip r:embed="rId3">
            <a:alphaModFix/>
          </a:blip>
          <a:stretch>
            <a:fillRect/>
          </a:stretch>
        </p:blipFill>
        <p:spPr>
          <a:xfrm>
            <a:off x="1671662" y="5452925"/>
            <a:ext cx="4219575" cy="4678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91" name="Google Shape;391;p5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92" name="Google Shape;392;p5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Lo primero que se me ocurrió fue actualizar el archivo </a:t>
            </a:r>
            <a:r>
              <a:rPr b="1" lang="es" sz="1133">
                <a:solidFill>
                  <a:srgbClr val="434343"/>
                </a:solidFill>
                <a:latin typeface="Comfortaa"/>
                <a:ea typeface="Comfortaa"/>
                <a:cs typeface="Comfortaa"/>
                <a:sym typeface="Comfortaa"/>
              </a:rPr>
              <a:t>access.csv</a:t>
            </a:r>
            <a:r>
              <a:rPr lang="es" sz="1133">
                <a:solidFill>
                  <a:srgbClr val="434343"/>
                </a:solidFill>
                <a:latin typeface="Comfortaa Medium"/>
                <a:ea typeface="Comfortaa Medium"/>
                <a:cs typeface="Comfortaa Medium"/>
                <a:sym typeface="Comfortaa Medium"/>
              </a:rPr>
              <a:t> ya que no había añadido los modelos nuevos.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393" name="Google Shape;393;p52"/>
          <p:cNvPicPr preferRelativeResize="0"/>
          <p:nvPr/>
        </p:nvPicPr>
        <p:blipFill>
          <a:blip r:embed="rId3">
            <a:alphaModFix/>
          </a:blip>
          <a:stretch>
            <a:fillRect/>
          </a:stretch>
        </p:blipFill>
        <p:spPr>
          <a:xfrm>
            <a:off x="498475" y="4630775"/>
            <a:ext cx="6559102" cy="2454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399" name="Google Shape;399;p5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00" name="Google Shape;400;p5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El problema persistía, por lo que me dispuse a buscar en el log del servidor web de Odoo en Docker, encontrando así el causante del problema. Como se observa en la imagen no encuentra </a:t>
            </a:r>
            <a:r>
              <a:rPr b="1" lang="es" sz="1133">
                <a:solidFill>
                  <a:srgbClr val="434343"/>
                </a:solidFill>
                <a:latin typeface="Comfortaa"/>
                <a:ea typeface="Comfortaa"/>
                <a:cs typeface="Comfortaa"/>
                <a:sym typeface="Comfortaa"/>
              </a:rPr>
              <a:t>‘models’</a:t>
            </a:r>
            <a:r>
              <a:rPr lang="es" sz="1133">
                <a:solidFill>
                  <a:srgbClr val="434343"/>
                </a:solidFill>
                <a:latin typeface="Comfortaa Medium"/>
                <a:ea typeface="Comfortaa Medium"/>
                <a:cs typeface="Comfortaa Medium"/>
                <a:sym typeface="Comfortaa Medium"/>
              </a:rPr>
              <a:t> porque no había realizado los import correspondientes en los modelos nuevos, y el </a:t>
            </a:r>
            <a:r>
              <a:rPr b="1" lang="es" sz="1133">
                <a:solidFill>
                  <a:srgbClr val="434343"/>
                </a:solidFill>
                <a:latin typeface="Comfortaa"/>
                <a:ea typeface="Comfortaa"/>
                <a:cs typeface="Comfortaa"/>
                <a:sym typeface="Comfortaa"/>
              </a:rPr>
              <a:t>vsCode </a:t>
            </a:r>
            <a:r>
              <a:rPr lang="es" sz="1133">
                <a:solidFill>
                  <a:srgbClr val="434343"/>
                </a:solidFill>
                <a:latin typeface="Comfortaa Medium"/>
                <a:ea typeface="Comfortaa Medium"/>
                <a:cs typeface="Comfortaa Medium"/>
                <a:sym typeface="Comfortaa Medium"/>
              </a:rPr>
              <a:t>no me saltaba el error.</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01" name="Google Shape;401;p53"/>
          <p:cNvPicPr preferRelativeResize="0"/>
          <p:nvPr/>
        </p:nvPicPr>
        <p:blipFill>
          <a:blip r:embed="rId3">
            <a:alphaModFix/>
          </a:blip>
          <a:stretch>
            <a:fillRect/>
          </a:stretch>
        </p:blipFill>
        <p:spPr>
          <a:xfrm>
            <a:off x="311025" y="5448600"/>
            <a:ext cx="7121091" cy="23717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407" name="Google Shape;407;p5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08" name="Google Shape;408;p5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Añado los import en los nuevos modelos y solucionamos el error.</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09" name="Google Shape;409;p54"/>
          <p:cNvPicPr preferRelativeResize="0"/>
          <p:nvPr/>
        </p:nvPicPr>
        <p:blipFill>
          <a:blip r:embed="rId3">
            <a:alphaModFix/>
          </a:blip>
          <a:stretch>
            <a:fillRect/>
          </a:stretch>
        </p:blipFill>
        <p:spPr>
          <a:xfrm>
            <a:off x="603100" y="4614225"/>
            <a:ext cx="6356701" cy="3159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415" name="Google Shape;415;p5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6" name="Google Shape;416;p5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muestro el resultado final.</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17" name="Google Shape;417;p55"/>
          <p:cNvPicPr preferRelativeResize="0"/>
          <p:nvPr/>
        </p:nvPicPr>
        <p:blipFill>
          <a:blip r:embed="rId3">
            <a:alphaModFix/>
          </a:blip>
          <a:stretch>
            <a:fillRect/>
          </a:stretch>
        </p:blipFill>
        <p:spPr>
          <a:xfrm>
            <a:off x="603100" y="4614225"/>
            <a:ext cx="6356699" cy="307856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423" name="Google Shape;423;p5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24" name="Google Shape;424;p5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25" name="Google Shape;425;p56"/>
          <p:cNvPicPr preferRelativeResize="0"/>
          <p:nvPr/>
        </p:nvPicPr>
        <p:blipFill>
          <a:blip r:embed="rId3">
            <a:alphaModFix/>
          </a:blip>
          <a:stretch>
            <a:fillRect/>
          </a:stretch>
        </p:blipFill>
        <p:spPr>
          <a:xfrm>
            <a:off x="603100" y="4701525"/>
            <a:ext cx="6454475" cy="29848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431" name="Google Shape;431;p5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32" name="Google Shape;432;p5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Comprobamos que funcionan las restricciones de fechas que hemos controlado provocando que salten las validaciones.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33" name="Google Shape;433;p57"/>
          <p:cNvPicPr preferRelativeResize="0"/>
          <p:nvPr/>
        </p:nvPicPr>
        <p:blipFill>
          <a:blip r:embed="rId3">
            <a:alphaModFix/>
          </a:blip>
          <a:stretch>
            <a:fillRect/>
          </a:stretch>
        </p:blipFill>
        <p:spPr>
          <a:xfrm>
            <a:off x="603100" y="4884100"/>
            <a:ext cx="6454475" cy="33086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3.	</a:t>
            </a:r>
            <a:r>
              <a:rPr lang="es" sz="2711"/>
              <a:t>Actividad 2 (Ampliación)</a:t>
            </a:r>
            <a:endParaRPr sz="2711"/>
          </a:p>
          <a:p>
            <a:pPr indent="0" lvl="0" marL="0" rtl="0" algn="l">
              <a:lnSpc>
                <a:spcPct val="115000"/>
              </a:lnSpc>
              <a:spcBef>
                <a:spcPts val="0"/>
              </a:spcBef>
              <a:spcAft>
                <a:spcPts val="0"/>
              </a:spcAft>
              <a:buNone/>
            </a:pPr>
            <a:r>
              <a:rPr b="0" lang="es" sz="2277"/>
              <a:t>    3.2.   Desarrollo</a:t>
            </a:r>
            <a:endParaRPr b="0" sz="2277"/>
          </a:p>
        </p:txBody>
      </p:sp>
      <p:sp>
        <p:nvSpPr>
          <p:cNvPr id="439" name="Google Shape;439;p5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0" name="Google Shape;440;p5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41" name="Google Shape;441;p58"/>
          <p:cNvPicPr preferRelativeResize="0"/>
          <p:nvPr/>
        </p:nvPicPr>
        <p:blipFill>
          <a:blip r:embed="rId3">
            <a:alphaModFix/>
          </a:blip>
          <a:stretch>
            <a:fillRect/>
          </a:stretch>
        </p:blipFill>
        <p:spPr>
          <a:xfrm>
            <a:off x="436700" y="4081450"/>
            <a:ext cx="6694324" cy="28420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Actividad 3 (Desarrollo)</a:t>
            </a:r>
            <a:endParaRPr sz="4000"/>
          </a:p>
        </p:txBody>
      </p:sp>
      <p:sp>
        <p:nvSpPr>
          <p:cNvPr id="447" name="Google Shape;447;p5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a:t>
            </a:r>
            <a:r>
              <a:rPr lang="es" sz="2933"/>
              <a:t>.	</a:t>
            </a:r>
            <a:r>
              <a:rPr lang="es" sz="2711"/>
              <a:t>Actividad 3 (Desarrollo)</a:t>
            </a:r>
            <a:endParaRPr sz="2711"/>
          </a:p>
          <a:p>
            <a:pPr indent="0" lvl="0" marL="0" rtl="0" algn="l">
              <a:lnSpc>
                <a:spcPct val="115000"/>
              </a:lnSpc>
              <a:spcBef>
                <a:spcPts val="0"/>
              </a:spcBef>
              <a:spcAft>
                <a:spcPts val="0"/>
              </a:spcAft>
              <a:buNone/>
            </a:pPr>
            <a:r>
              <a:rPr b="0" lang="es" sz="2277"/>
              <a:t>    4.1.   Enunciado</a:t>
            </a:r>
            <a:endParaRPr b="0" sz="2277"/>
          </a:p>
        </p:txBody>
      </p:sp>
      <p:sp>
        <p:nvSpPr>
          <p:cNvPr id="453" name="Google Shape;453;p6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Crea un </a:t>
            </a:r>
            <a:r>
              <a:rPr b="1" lang="es" sz="1133" u="sng">
                <a:solidFill>
                  <a:srgbClr val="434343"/>
                </a:solidFill>
                <a:latin typeface="Comfortaa"/>
                <a:ea typeface="Comfortaa"/>
                <a:cs typeface="Comfortaa"/>
                <a:sym typeface="Comfortaa"/>
              </a:rPr>
              <a:t>módulo para gestionar los pacientes y médicos de un hospital.</a:t>
            </a:r>
            <a:endParaRPr b="1" sz="1133" u="sng">
              <a:solidFill>
                <a:srgbClr val="434343"/>
              </a:solidFill>
              <a:latin typeface="Comfortaa"/>
              <a:ea typeface="Comfortaa"/>
              <a:cs typeface="Comfortaa"/>
              <a:sym typeface="Comfortaa"/>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Para cada </a:t>
            </a:r>
            <a:r>
              <a:rPr b="1" lang="es" sz="1133">
                <a:solidFill>
                  <a:srgbClr val="434343"/>
                </a:solidFill>
                <a:latin typeface="Comfortaa"/>
                <a:ea typeface="Comfortaa"/>
                <a:cs typeface="Comfortaa"/>
                <a:sym typeface="Comfortaa"/>
              </a:rPr>
              <a:t>paciente</a:t>
            </a:r>
            <a:r>
              <a:rPr lang="es" sz="1133">
                <a:solidFill>
                  <a:srgbClr val="434343"/>
                </a:solidFill>
                <a:latin typeface="Comfortaa Medium"/>
                <a:ea typeface="Comfortaa Medium"/>
                <a:cs typeface="Comfortaa Medium"/>
                <a:sym typeface="Comfortaa Medium"/>
              </a:rPr>
              <a:t>, tendremos un modelo con los siguientes datos: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Nombre y apellidos del paciente.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Síntomas.</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Para cada </a:t>
            </a:r>
            <a:r>
              <a:rPr b="1" lang="es" sz="1133">
                <a:solidFill>
                  <a:srgbClr val="434343"/>
                </a:solidFill>
                <a:latin typeface="Comfortaa"/>
                <a:ea typeface="Comfortaa"/>
                <a:cs typeface="Comfortaa"/>
                <a:sym typeface="Comfortaa"/>
              </a:rPr>
              <a:t>médico</a:t>
            </a:r>
            <a:r>
              <a:rPr lang="es" sz="1133">
                <a:solidFill>
                  <a:srgbClr val="434343"/>
                </a:solidFill>
                <a:latin typeface="Comfortaa Medium"/>
                <a:ea typeface="Comfortaa Medium"/>
                <a:cs typeface="Comfortaa Medium"/>
                <a:sym typeface="Comfortaa Medium"/>
              </a:rPr>
              <a:t>, tendremos un modelo con los siguientes datos: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Nombre y apellidos del médico.</a:t>
            </a:r>
            <a:endParaRPr sz="1133">
              <a:solidFill>
                <a:srgbClr val="434343"/>
              </a:solidFill>
              <a:latin typeface="Comfortaa Medium"/>
              <a:ea typeface="Comfortaa Medium"/>
              <a:cs typeface="Comfortaa Medium"/>
              <a:sym typeface="Comfortaa Medium"/>
            </a:endParaRPr>
          </a:p>
          <a:p>
            <a:pPr indent="0" lvl="0" marL="457200" rtl="0" algn="l">
              <a:lnSpc>
                <a:spcPct val="200000"/>
              </a:lnSpc>
              <a:spcBef>
                <a:spcPts val="1000"/>
              </a:spcBef>
              <a:spcAft>
                <a:spcPts val="0"/>
              </a:spcAft>
              <a:buNone/>
            </a:pPr>
            <a:r>
              <a:rPr lang="es" sz="1133">
                <a:solidFill>
                  <a:srgbClr val="434343"/>
                </a:solidFill>
                <a:latin typeface="Comfortaa Medium"/>
                <a:ea typeface="Comfortaa Medium"/>
                <a:cs typeface="Comfortaa Medium"/>
                <a:sym typeface="Comfortaa Medium"/>
              </a:rPr>
              <a:t>● Número de colegiado.</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Para cada vez que un médico atiende a un paciente, tendremos un modelo indicando el diagnóstico. Un paciente puede haber sido atendido por diferentes médicos y un médico puede haber atendido a diferentes pacientes. Implementa los modelos y las vistas que creas adecuados para los </a:t>
            </a:r>
            <a:r>
              <a:rPr b="1" lang="es" sz="1133">
                <a:solidFill>
                  <a:srgbClr val="434343"/>
                </a:solidFill>
                <a:latin typeface="Comfortaa"/>
                <a:ea typeface="Comfortaa"/>
                <a:cs typeface="Comfortaa"/>
                <a:sym typeface="Comfortaa"/>
              </a:rPr>
              <a:t>tres modelos</a:t>
            </a:r>
            <a:r>
              <a:rPr lang="es" sz="1133">
                <a:solidFill>
                  <a:srgbClr val="434343"/>
                </a:solidFill>
                <a:latin typeface="Comfortaa Medium"/>
                <a:ea typeface="Comfortaa Medium"/>
                <a:cs typeface="Comfortaa Medium"/>
                <a:sym typeface="Comfortaa Medium"/>
              </a:rPr>
              <a:t>.</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454" name="Google Shape;454;p6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460" name="Google Shape;460;p6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1" name="Google Shape;461;p6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Comenzamos creando la estructura del módulo partiendo del </a:t>
            </a:r>
            <a:r>
              <a:rPr b="1" lang="es" sz="1133">
                <a:solidFill>
                  <a:srgbClr val="434343"/>
                </a:solidFill>
                <a:latin typeface="Comfortaa"/>
                <a:ea typeface="Comfortaa"/>
                <a:cs typeface="Comfortaa"/>
                <a:sym typeface="Comfortaa"/>
              </a:rPr>
              <a:t>módulo comics.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62" name="Google Shape;462;p61"/>
          <p:cNvPicPr preferRelativeResize="0"/>
          <p:nvPr/>
        </p:nvPicPr>
        <p:blipFill>
          <a:blip r:embed="rId3">
            <a:alphaModFix/>
          </a:blip>
          <a:stretch>
            <a:fillRect/>
          </a:stretch>
        </p:blipFill>
        <p:spPr>
          <a:xfrm>
            <a:off x="411950" y="4768750"/>
            <a:ext cx="6754251" cy="3567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1.	</a:t>
            </a:r>
            <a:r>
              <a:rPr lang="es" sz="2711"/>
              <a:t>Preparando el entorno</a:t>
            </a:r>
            <a:endParaRPr sz="2711"/>
          </a:p>
          <a:p>
            <a:pPr indent="0" lvl="0" marL="0" rtl="0" algn="l">
              <a:lnSpc>
                <a:spcPct val="115000"/>
              </a:lnSpc>
              <a:spcBef>
                <a:spcPts val="0"/>
              </a:spcBef>
              <a:spcAft>
                <a:spcPts val="0"/>
              </a:spcAft>
              <a:buNone/>
            </a:pPr>
            <a:r>
              <a:rPr b="0" lang="es" sz="2277"/>
              <a:t>    1.1.   Montando el contenedor Odoo</a:t>
            </a:r>
            <a:endParaRPr b="0" sz="2277"/>
          </a:p>
        </p:txBody>
      </p:sp>
      <p:sp>
        <p:nvSpPr>
          <p:cNvPr id="114" name="Google Shape;114;p1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hecho esto, se habrá montado el contenedor y si abrimos </a:t>
            </a:r>
            <a:r>
              <a:rPr b="1" lang="es" sz="1133">
                <a:solidFill>
                  <a:srgbClr val="434343"/>
                </a:solidFill>
                <a:latin typeface="Comfortaa"/>
                <a:ea typeface="Comfortaa"/>
                <a:cs typeface="Comfortaa"/>
                <a:sym typeface="Comfortaa"/>
              </a:rPr>
              <a:t>Docker </a:t>
            </a:r>
            <a:r>
              <a:rPr lang="es" sz="1133">
                <a:solidFill>
                  <a:srgbClr val="434343"/>
                </a:solidFill>
                <a:latin typeface="Comfortaa Medium"/>
                <a:ea typeface="Comfortaa Medium"/>
                <a:cs typeface="Comfortaa Medium"/>
                <a:sym typeface="Comfortaa Medium"/>
              </a:rPr>
              <a:t>nos aparecerá algo así. Solo tendremos que pinchar en el enlace de los puertos para abrir </a:t>
            </a:r>
            <a:r>
              <a:rPr b="1" lang="es" sz="1133">
                <a:solidFill>
                  <a:srgbClr val="434343"/>
                </a:solidFill>
                <a:latin typeface="Comfortaa"/>
                <a:ea typeface="Comfortaa"/>
                <a:cs typeface="Comfortaa"/>
                <a:sym typeface="Comfortaa"/>
              </a:rPr>
              <a:t>Odoo Web</a:t>
            </a:r>
            <a:r>
              <a:rPr lang="es" sz="1133">
                <a:solidFill>
                  <a:srgbClr val="434343"/>
                </a:solidFill>
                <a:latin typeface="Comfortaa Medium"/>
                <a:ea typeface="Comfortaa Medium"/>
                <a:cs typeface="Comfortaa Medium"/>
                <a:sym typeface="Comfortaa Medium"/>
              </a:rPr>
              <a:t> en local.</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15" name="Google Shape;115;p1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6" name="Google Shape;116;p17"/>
          <p:cNvPicPr preferRelativeResize="0"/>
          <p:nvPr/>
        </p:nvPicPr>
        <p:blipFill>
          <a:blip r:embed="rId3">
            <a:alphaModFix/>
          </a:blip>
          <a:stretch>
            <a:fillRect/>
          </a:stretch>
        </p:blipFill>
        <p:spPr>
          <a:xfrm>
            <a:off x="504825" y="5060838"/>
            <a:ext cx="6356700" cy="366023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468" name="Google Shape;468;p6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9" name="Google Shape;469;p6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Creamos un modelo sencillo para gestionar los pacientes.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70" name="Google Shape;470;p62"/>
          <p:cNvPicPr preferRelativeResize="0"/>
          <p:nvPr/>
        </p:nvPicPr>
        <p:blipFill>
          <a:blip r:embed="rId3">
            <a:alphaModFix/>
          </a:blip>
          <a:stretch>
            <a:fillRect/>
          </a:stretch>
        </p:blipFill>
        <p:spPr>
          <a:xfrm>
            <a:off x="555200" y="4583400"/>
            <a:ext cx="6449591" cy="23717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476" name="Google Shape;476;p6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7" name="Google Shape;477;p6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desarrollamos la correspondiente vista, muy similar a las creada en módulos anteriores.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78" name="Google Shape;478;p63"/>
          <p:cNvPicPr preferRelativeResize="0"/>
          <p:nvPr/>
        </p:nvPicPr>
        <p:blipFill>
          <a:blip r:embed="rId3">
            <a:alphaModFix/>
          </a:blip>
          <a:stretch>
            <a:fillRect/>
          </a:stretch>
        </p:blipFill>
        <p:spPr>
          <a:xfrm>
            <a:off x="603100" y="4439200"/>
            <a:ext cx="6454475" cy="55323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484" name="Google Shape;484;p6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5" name="Google Shape;485;p6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Creamos un modelo para gestionar los </a:t>
            </a:r>
            <a:r>
              <a:rPr b="1" lang="es" sz="1133">
                <a:solidFill>
                  <a:srgbClr val="434343"/>
                </a:solidFill>
                <a:latin typeface="Comfortaa"/>
                <a:ea typeface="Comfortaa"/>
                <a:cs typeface="Comfortaa"/>
                <a:sym typeface="Comfortaa"/>
              </a:rPr>
              <a:t>médicos.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86" name="Google Shape;486;p64"/>
          <p:cNvPicPr preferRelativeResize="0"/>
          <p:nvPr/>
        </p:nvPicPr>
        <p:blipFill>
          <a:blip r:embed="rId3">
            <a:alphaModFix/>
          </a:blip>
          <a:stretch>
            <a:fillRect/>
          </a:stretch>
        </p:blipFill>
        <p:spPr>
          <a:xfrm>
            <a:off x="498475" y="4519500"/>
            <a:ext cx="6559101" cy="27511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492" name="Google Shape;492;p6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93" name="Google Shape;493;p6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Desarrollamos una vista sencilla para el </a:t>
            </a:r>
            <a:r>
              <a:rPr b="1" lang="es" sz="1133">
                <a:solidFill>
                  <a:srgbClr val="434343"/>
                </a:solidFill>
                <a:latin typeface="Comfortaa"/>
                <a:ea typeface="Comfortaa"/>
                <a:cs typeface="Comfortaa"/>
                <a:sym typeface="Comfortaa"/>
              </a:rPr>
              <a:t>modelo médico.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494" name="Google Shape;494;p65"/>
          <p:cNvPicPr preferRelativeResize="0"/>
          <p:nvPr/>
        </p:nvPicPr>
        <p:blipFill>
          <a:blip r:embed="rId3">
            <a:alphaModFix/>
          </a:blip>
          <a:stretch>
            <a:fillRect/>
          </a:stretch>
        </p:blipFill>
        <p:spPr>
          <a:xfrm>
            <a:off x="974200" y="4218825"/>
            <a:ext cx="5804356" cy="5786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00" name="Google Shape;500;p6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1" name="Google Shape;501;p6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Creamos el </a:t>
            </a:r>
            <a:r>
              <a:rPr b="1" lang="es" sz="1133">
                <a:solidFill>
                  <a:srgbClr val="434343"/>
                </a:solidFill>
                <a:latin typeface="Comfortaa"/>
                <a:ea typeface="Comfortaa"/>
                <a:cs typeface="Comfortaa"/>
                <a:sym typeface="Comfortaa"/>
              </a:rPr>
              <a:t>modelo diagnóstico.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02" name="Google Shape;502;p66"/>
          <p:cNvPicPr preferRelativeResize="0"/>
          <p:nvPr/>
        </p:nvPicPr>
        <p:blipFill>
          <a:blip r:embed="rId3">
            <a:alphaModFix/>
          </a:blip>
          <a:stretch>
            <a:fillRect/>
          </a:stretch>
        </p:blipFill>
        <p:spPr>
          <a:xfrm>
            <a:off x="603100" y="4461825"/>
            <a:ext cx="6454476" cy="376260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08" name="Google Shape;508;p6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9" name="Google Shape;509;p6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Desarrollamos una vista para el correspondiente módulo.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10" name="Google Shape;510;p67"/>
          <p:cNvPicPr preferRelativeResize="0"/>
          <p:nvPr/>
        </p:nvPicPr>
        <p:blipFill>
          <a:blip r:embed="rId3">
            <a:alphaModFix/>
          </a:blip>
          <a:stretch>
            <a:fillRect/>
          </a:stretch>
        </p:blipFill>
        <p:spPr>
          <a:xfrm>
            <a:off x="603100" y="4204375"/>
            <a:ext cx="6454475" cy="55082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16" name="Google Shape;516;p6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17" name="Google Shape;517;p6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0"/>
              </a:spcBef>
              <a:spcAft>
                <a:spcPts val="0"/>
              </a:spcAft>
              <a:buNone/>
            </a:pPr>
            <a:r>
              <a:rPr lang="es" sz="1133">
                <a:solidFill>
                  <a:srgbClr val="434343"/>
                </a:solidFill>
                <a:latin typeface="Comfortaa Medium"/>
                <a:ea typeface="Comfortaa Medium"/>
                <a:cs typeface="Comfortaa Medium"/>
                <a:sym typeface="Comfortaa Medium"/>
              </a:rPr>
              <a:t>No hay que olvidar importar todos los modelos creados en el </a:t>
            </a:r>
            <a:r>
              <a:rPr b="1" lang="es" sz="1133">
                <a:solidFill>
                  <a:srgbClr val="434343"/>
                </a:solidFill>
                <a:latin typeface="Comfortaa"/>
                <a:ea typeface="Comfortaa"/>
                <a:cs typeface="Comfortaa"/>
                <a:sym typeface="Comfortaa"/>
              </a:rPr>
              <a:t>init.py.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18" name="Google Shape;518;p68"/>
          <p:cNvPicPr preferRelativeResize="0"/>
          <p:nvPr/>
        </p:nvPicPr>
        <p:blipFill>
          <a:blip r:embed="rId3">
            <a:alphaModFix/>
          </a:blip>
          <a:stretch>
            <a:fillRect/>
          </a:stretch>
        </p:blipFill>
        <p:spPr>
          <a:xfrm>
            <a:off x="547950" y="4482450"/>
            <a:ext cx="6472975" cy="2962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24" name="Google Shape;524;p6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25" name="Google Shape;525;p6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También tenemos que que cargar todas las vistas en el </a:t>
            </a:r>
            <a:r>
              <a:rPr b="1" lang="es" sz="1133">
                <a:solidFill>
                  <a:srgbClr val="434343"/>
                </a:solidFill>
                <a:latin typeface="Comfortaa"/>
                <a:ea typeface="Comfortaa"/>
                <a:cs typeface="Comfortaa"/>
                <a:sym typeface="Comfortaa"/>
              </a:rPr>
              <a:t>‘data’ del manifest.py.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26" name="Google Shape;526;p69"/>
          <p:cNvPicPr preferRelativeResize="0"/>
          <p:nvPr/>
        </p:nvPicPr>
        <p:blipFill>
          <a:blip r:embed="rId3">
            <a:alphaModFix/>
          </a:blip>
          <a:stretch>
            <a:fillRect/>
          </a:stretch>
        </p:blipFill>
        <p:spPr>
          <a:xfrm>
            <a:off x="603100" y="4628650"/>
            <a:ext cx="6454474" cy="3713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32" name="Google Shape;532;p7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3" name="Google Shape;533;p7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Antes de probar el módulo debemos actualizar el </a:t>
            </a:r>
            <a:r>
              <a:rPr b="1" lang="es" sz="1133">
                <a:solidFill>
                  <a:srgbClr val="434343"/>
                </a:solidFill>
                <a:latin typeface="Comfortaa"/>
                <a:ea typeface="Comfortaa"/>
                <a:cs typeface="Comfortaa"/>
                <a:sym typeface="Comfortaa"/>
              </a:rPr>
              <a:t>access.csv</a:t>
            </a:r>
            <a:r>
              <a:rPr lang="es" sz="1133">
                <a:solidFill>
                  <a:srgbClr val="434343"/>
                </a:solidFill>
                <a:latin typeface="Comfortaa Medium"/>
                <a:ea typeface="Comfortaa Medium"/>
                <a:cs typeface="Comfortaa Medium"/>
                <a:sym typeface="Comfortaa Medium"/>
              </a:rPr>
              <a:t>.</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34" name="Google Shape;534;p70"/>
          <p:cNvPicPr preferRelativeResize="0"/>
          <p:nvPr/>
        </p:nvPicPr>
        <p:blipFill>
          <a:blip r:embed="rId3">
            <a:alphaModFix/>
          </a:blip>
          <a:stretch>
            <a:fillRect/>
          </a:stretch>
        </p:blipFill>
        <p:spPr>
          <a:xfrm>
            <a:off x="452750" y="4601925"/>
            <a:ext cx="6507042" cy="23717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40" name="Google Shape;540;p7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41" name="Google Shape;541;p7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Antes de probar el módulo vamos a implementar una vista sencilla para visualizar los diagnósticos en forma de calendar. Para ello necesitamos modificar el modelo </a:t>
            </a:r>
            <a:r>
              <a:rPr b="1" lang="es" sz="1133">
                <a:solidFill>
                  <a:srgbClr val="434343"/>
                </a:solidFill>
                <a:latin typeface="Comfortaa"/>
                <a:ea typeface="Comfortaa"/>
                <a:cs typeface="Comfortaa"/>
                <a:sym typeface="Comfortaa"/>
              </a:rPr>
              <a:t>diagnóstico</a:t>
            </a:r>
            <a:r>
              <a:rPr lang="es" sz="1133">
                <a:solidFill>
                  <a:srgbClr val="434343"/>
                </a:solidFill>
                <a:latin typeface="Comfortaa Medium"/>
                <a:ea typeface="Comfortaa Medium"/>
                <a:cs typeface="Comfortaa Medium"/>
                <a:sym typeface="Comfortaa Medium"/>
              </a:rPr>
              <a:t> y añadir el campo fecha.</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42" name="Google Shape;542;p71"/>
          <p:cNvPicPr preferRelativeResize="0"/>
          <p:nvPr/>
        </p:nvPicPr>
        <p:blipFill>
          <a:blip r:embed="rId3">
            <a:alphaModFix/>
          </a:blip>
          <a:stretch>
            <a:fillRect/>
          </a:stretch>
        </p:blipFill>
        <p:spPr>
          <a:xfrm>
            <a:off x="409575" y="4962525"/>
            <a:ext cx="6746601" cy="4152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1.	</a:t>
            </a:r>
            <a:r>
              <a:rPr lang="es" sz="2711"/>
              <a:t>Preparando el entorno</a:t>
            </a:r>
            <a:endParaRPr sz="2711"/>
          </a:p>
          <a:p>
            <a:pPr indent="0" lvl="0" marL="0" rtl="0" algn="l">
              <a:lnSpc>
                <a:spcPct val="115000"/>
              </a:lnSpc>
              <a:spcBef>
                <a:spcPts val="0"/>
              </a:spcBef>
              <a:spcAft>
                <a:spcPts val="0"/>
              </a:spcAft>
              <a:buNone/>
            </a:pPr>
            <a:r>
              <a:rPr b="0" lang="es" sz="2277"/>
              <a:t>    1.1.   Montando el contenedor Odoo</a:t>
            </a:r>
            <a:endParaRPr b="0" sz="2277"/>
          </a:p>
        </p:txBody>
      </p:sp>
      <p:sp>
        <p:nvSpPr>
          <p:cNvPr id="122" name="Google Shape;122;p1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Tendremos que crearnos una cuenta, para facilitar todo y que no haya problemas de contraseñas pondremos </a:t>
            </a:r>
            <a:r>
              <a:rPr b="1" lang="es" sz="1133">
                <a:solidFill>
                  <a:srgbClr val="434343"/>
                </a:solidFill>
                <a:latin typeface="Comfortaa"/>
                <a:ea typeface="Comfortaa"/>
                <a:cs typeface="Comfortaa"/>
                <a:sym typeface="Comfortaa"/>
              </a:rPr>
              <a:t>‘odoo’ </a:t>
            </a:r>
            <a:r>
              <a:rPr lang="es" sz="1133">
                <a:solidFill>
                  <a:srgbClr val="434343"/>
                </a:solidFill>
                <a:latin typeface="Comfortaa Medium"/>
                <a:ea typeface="Comfortaa Medium"/>
                <a:cs typeface="Comfortaa Medium"/>
                <a:sym typeface="Comfortaa Medium"/>
              </a:rPr>
              <a:t>en todo.</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23" name="Google Shape;123;p1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24" name="Google Shape;124;p18"/>
          <p:cNvPicPr preferRelativeResize="0"/>
          <p:nvPr/>
        </p:nvPicPr>
        <p:blipFill>
          <a:blip r:embed="rId3">
            <a:alphaModFix/>
          </a:blip>
          <a:stretch>
            <a:fillRect/>
          </a:stretch>
        </p:blipFill>
        <p:spPr>
          <a:xfrm>
            <a:off x="1671825" y="4846450"/>
            <a:ext cx="4216325" cy="5158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48" name="Google Shape;548;p7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49" name="Google Shape;549;p7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Acto seguido debemos actualizar también la vista </a:t>
            </a:r>
            <a:r>
              <a:rPr b="1" lang="es" sz="1133">
                <a:solidFill>
                  <a:srgbClr val="434343"/>
                </a:solidFill>
                <a:latin typeface="Comfortaa"/>
                <a:ea typeface="Comfortaa"/>
                <a:cs typeface="Comfortaa"/>
                <a:sym typeface="Comfortaa"/>
              </a:rPr>
              <a:t>hospital_diagnostico </a:t>
            </a:r>
            <a:r>
              <a:rPr lang="es" sz="1133">
                <a:solidFill>
                  <a:srgbClr val="434343"/>
                </a:solidFill>
                <a:latin typeface="Comfortaa Medium"/>
                <a:ea typeface="Comfortaa Medium"/>
                <a:cs typeface="Comfortaa Medium"/>
                <a:sym typeface="Comfortaa Medium"/>
              </a:rPr>
              <a:t>añadiendo el campo </a:t>
            </a:r>
            <a:r>
              <a:rPr b="1" lang="es" sz="1133">
                <a:solidFill>
                  <a:srgbClr val="434343"/>
                </a:solidFill>
                <a:latin typeface="Comfortaa"/>
                <a:ea typeface="Comfortaa"/>
                <a:cs typeface="Comfortaa"/>
                <a:sym typeface="Comfortaa"/>
              </a:rPr>
              <a:t>fecha</a:t>
            </a:r>
            <a:r>
              <a:rPr lang="es" sz="1133">
                <a:solidFill>
                  <a:srgbClr val="434343"/>
                </a:solidFill>
                <a:latin typeface="Comfortaa Medium"/>
                <a:ea typeface="Comfortaa Medium"/>
                <a:cs typeface="Comfortaa Medium"/>
                <a:sym typeface="Comfortaa Medium"/>
              </a:rPr>
              <a:t> que hemos añadido anteriormente en el modelo en el formulario de la vista, además añadimos los campos </a:t>
            </a:r>
            <a:r>
              <a:rPr b="1" lang="es" sz="1133">
                <a:solidFill>
                  <a:srgbClr val="434343"/>
                </a:solidFill>
                <a:latin typeface="Comfortaa"/>
                <a:ea typeface="Comfortaa"/>
                <a:cs typeface="Comfortaa"/>
                <a:sym typeface="Comfortaa"/>
              </a:rPr>
              <a:t>pacienteId y medicoId </a:t>
            </a:r>
            <a:r>
              <a:rPr lang="es" sz="1133">
                <a:solidFill>
                  <a:srgbClr val="434343"/>
                </a:solidFill>
                <a:latin typeface="Comfortaa Medium"/>
                <a:ea typeface="Comfortaa Medium"/>
                <a:cs typeface="Comfortaa Medium"/>
                <a:sym typeface="Comfortaa Medium"/>
              </a:rPr>
              <a:t>que inicialmente se me había olvidado poner en el formulario.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50" name="Google Shape;550;p72"/>
          <p:cNvPicPr preferRelativeResize="0"/>
          <p:nvPr/>
        </p:nvPicPr>
        <p:blipFill>
          <a:blip r:embed="rId3">
            <a:alphaModFix/>
          </a:blip>
          <a:stretch>
            <a:fillRect/>
          </a:stretch>
        </p:blipFill>
        <p:spPr>
          <a:xfrm>
            <a:off x="1174913" y="4831900"/>
            <a:ext cx="5210176" cy="5249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56" name="Google Shape;556;p7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57" name="Google Shape;557;p7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debemos crear la vista calendar para visualizar los diagnósticos en un calendario.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58" name="Google Shape;558;p73"/>
          <p:cNvPicPr preferRelativeResize="0"/>
          <p:nvPr/>
        </p:nvPicPr>
        <p:blipFill>
          <a:blip r:embed="rId3">
            <a:alphaModFix/>
          </a:blip>
          <a:stretch>
            <a:fillRect/>
          </a:stretch>
        </p:blipFill>
        <p:spPr>
          <a:xfrm>
            <a:off x="466725" y="4695825"/>
            <a:ext cx="6590851" cy="391119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64" name="Google Shape;564;p7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5" name="Google Shape;565;p7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No olvidamos cargar la vista en el </a:t>
            </a:r>
            <a:r>
              <a:rPr b="1" lang="es" sz="1133">
                <a:solidFill>
                  <a:srgbClr val="434343"/>
                </a:solidFill>
                <a:latin typeface="Comfortaa"/>
                <a:ea typeface="Comfortaa"/>
                <a:cs typeface="Comfortaa"/>
                <a:sym typeface="Comfortaa"/>
              </a:rPr>
              <a:t>‘data’ </a:t>
            </a:r>
            <a:r>
              <a:rPr lang="es" sz="1133">
                <a:solidFill>
                  <a:srgbClr val="434343"/>
                </a:solidFill>
                <a:latin typeface="Comfortaa Medium"/>
                <a:ea typeface="Comfortaa Medium"/>
                <a:cs typeface="Comfortaa Medium"/>
                <a:sym typeface="Comfortaa Medium"/>
              </a:rPr>
              <a:t>del </a:t>
            </a:r>
            <a:r>
              <a:rPr b="1" lang="es" sz="1133">
                <a:solidFill>
                  <a:srgbClr val="434343"/>
                </a:solidFill>
                <a:latin typeface="Comfortaa"/>
                <a:ea typeface="Comfortaa"/>
                <a:cs typeface="Comfortaa"/>
                <a:sym typeface="Comfortaa"/>
              </a:rPr>
              <a:t>manifest.py.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66" name="Google Shape;566;p74"/>
          <p:cNvPicPr preferRelativeResize="0"/>
          <p:nvPr/>
        </p:nvPicPr>
        <p:blipFill>
          <a:blip r:embed="rId3">
            <a:alphaModFix/>
          </a:blip>
          <a:stretch>
            <a:fillRect/>
          </a:stretch>
        </p:blipFill>
        <p:spPr>
          <a:xfrm>
            <a:off x="603100" y="4933950"/>
            <a:ext cx="6454476" cy="3428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72" name="Google Shape;572;p7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73" name="Google Shape;573;p7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mostraré el resultado final del desarrollo del módulo para gestionar el hospital.</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74" name="Google Shape;574;p75"/>
          <p:cNvPicPr preferRelativeResize="0"/>
          <p:nvPr/>
        </p:nvPicPr>
        <p:blipFill>
          <a:blip r:embed="rId3">
            <a:alphaModFix/>
          </a:blip>
          <a:stretch>
            <a:fillRect/>
          </a:stretch>
        </p:blipFill>
        <p:spPr>
          <a:xfrm>
            <a:off x="428625" y="5029200"/>
            <a:ext cx="6717400" cy="4038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80" name="Google Shape;580;p7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1" name="Google Shape;581;p7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82" name="Google Shape;582;p76"/>
          <p:cNvPicPr preferRelativeResize="0"/>
          <p:nvPr/>
        </p:nvPicPr>
        <p:blipFill>
          <a:blip r:embed="rId3">
            <a:alphaModFix/>
          </a:blip>
          <a:stretch>
            <a:fillRect/>
          </a:stretch>
        </p:blipFill>
        <p:spPr>
          <a:xfrm>
            <a:off x="438150" y="3939525"/>
            <a:ext cx="6619425" cy="2578257"/>
          </a:xfrm>
          <a:prstGeom prst="rect">
            <a:avLst/>
          </a:prstGeom>
          <a:noFill/>
          <a:ln>
            <a:noFill/>
          </a:ln>
        </p:spPr>
      </p:pic>
      <p:pic>
        <p:nvPicPr>
          <p:cNvPr id="583" name="Google Shape;583;p76"/>
          <p:cNvPicPr preferRelativeResize="0"/>
          <p:nvPr/>
        </p:nvPicPr>
        <p:blipFill>
          <a:blip r:embed="rId4">
            <a:alphaModFix/>
          </a:blip>
          <a:stretch>
            <a:fillRect/>
          </a:stretch>
        </p:blipFill>
        <p:spPr>
          <a:xfrm>
            <a:off x="438150" y="7010400"/>
            <a:ext cx="6619426" cy="251010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89" name="Google Shape;589;p7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0" name="Google Shape;590;p7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591" name="Google Shape;591;p77"/>
          <p:cNvPicPr preferRelativeResize="0"/>
          <p:nvPr/>
        </p:nvPicPr>
        <p:blipFill>
          <a:blip r:embed="rId3">
            <a:alphaModFix/>
          </a:blip>
          <a:stretch>
            <a:fillRect/>
          </a:stretch>
        </p:blipFill>
        <p:spPr>
          <a:xfrm>
            <a:off x="379288" y="3863325"/>
            <a:ext cx="6801425" cy="2371724"/>
          </a:xfrm>
          <a:prstGeom prst="rect">
            <a:avLst/>
          </a:prstGeom>
          <a:noFill/>
          <a:ln>
            <a:noFill/>
          </a:ln>
        </p:spPr>
      </p:pic>
      <p:pic>
        <p:nvPicPr>
          <p:cNvPr id="592" name="Google Shape;592;p77"/>
          <p:cNvPicPr preferRelativeResize="0"/>
          <p:nvPr/>
        </p:nvPicPr>
        <p:blipFill>
          <a:blip r:embed="rId4">
            <a:alphaModFix/>
          </a:blip>
          <a:stretch>
            <a:fillRect/>
          </a:stretch>
        </p:blipFill>
        <p:spPr>
          <a:xfrm>
            <a:off x="379300" y="6539850"/>
            <a:ext cx="6801401" cy="31612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598" name="Google Shape;598;p7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9" name="Google Shape;599;p7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00" name="Google Shape;600;p78"/>
          <p:cNvPicPr preferRelativeResize="0"/>
          <p:nvPr/>
        </p:nvPicPr>
        <p:blipFill>
          <a:blip r:embed="rId3">
            <a:alphaModFix/>
          </a:blip>
          <a:stretch>
            <a:fillRect/>
          </a:stretch>
        </p:blipFill>
        <p:spPr>
          <a:xfrm>
            <a:off x="390525" y="4133850"/>
            <a:ext cx="6624225" cy="51625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4.	</a:t>
            </a:r>
            <a:r>
              <a:rPr lang="es" sz="2711"/>
              <a:t>Actividad 3 (Desarrollo)</a:t>
            </a:r>
            <a:endParaRPr sz="2711"/>
          </a:p>
          <a:p>
            <a:pPr indent="0" lvl="0" marL="0" rtl="0" algn="l">
              <a:lnSpc>
                <a:spcPct val="115000"/>
              </a:lnSpc>
              <a:spcBef>
                <a:spcPts val="0"/>
              </a:spcBef>
              <a:spcAft>
                <a:spcPts val="0"/>
              </a:spcAft>
              <a:buNone/>
            </a:pPr>
            <a:r>
              <a:rPr b="0" lang="es" sz="2277"/>
              <a:t>    4.1.   Desarrollo</a:t>
            </a:r>
            <a:endParaRPr b="0" sz="2277"/>
          </a:p>
        </p:txBody>
      </p:sp>
      <p:sp>
        <p:nvSpPr>
          <p:cNvPr id="606" name="Google Shape;606;p7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7" name="Google Shape;607;p7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08" name="Google Shape;608;p79"/>
          <p:cNvPicPr preferRelativeResize="0"/>
          <p:nvPr/>
        </p:nvPicPr>
        <p:blipFill>
          <a:blip r:embed="rId3">
            <a:alphaModFix/>
          </a:blip>
          <a:stretch>
            <a:fillRect/>
          </a:stretch>
        </p:blipFill>
        <p:spPr>
          <a:xfrm>
            <a:off x="603100" y="4238625"/>
            <a:ext cx="6403150" cy="3324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0"/>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Actividad 4 (Desarrollo)</a:t>
            </a:r>
            <a:endParaRPr sz="4000"/>
          </a:p>
        </p:txBody>
      </p:sp>
      <p:sp>
        <p:nvSpPr>
          <p:cNvPr id="614" name="Google Shape;614;p8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a:t>
            </a:r>
            <a:r>
              <a:rPr lang="es" sz="2933"/>
              <a:t>.	</a:t>
            </a:r>
            <a:r>
              <a:rPr lang="es" sz="2711"/>
              <a:t>Actividad 4 (Desarrollo)</a:t>
            </a:r>
            <a:endParaRPr sz="2711"/>
          </a:p>
          <a:p>
            <a:pPr indent="0" lvl="0" marL="0" rtl="0" algn="l">
              <a:lnSpc>
                <a:spcPct val="115000"/>
              </a:lnSpc>
              <a:spcBef>
                <a:spcPts val="0"/>
              </a:spcBef>
              <a:spcAft>
                <a:spcPts val="0"/>
              </a:spcAft>
              <a:buNone/>
            </a:pPr>
            <a:r>
              <a:rPr b="0" lang="es" sz="2277"/>
              <a:t>    5.1.   Enunciado</a:t>
            </a:r>
            <a:endParaRPr b="0" sz="2277"/>
          </a:p>
        </p:txBody>
      </p:sp>
      <p:sp>
        <p:nvSpPr>
          <p:cNvPr id="620" name="Google Shape;620;p8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Haz un módulo de Odoo que represente nuestros estudios de ciclos formativos en un instituto: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Modelo ciclo formativo. Cada instancia representa a un ciclo formativo en un instituto. Un ciclo tiene uno o más módulos asociados.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Modelo módulo. Cada “módulo” estará relacionado con ciclos formativos (al que pertenece), alumnos matriculados y profesor que lo imparte.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Modelo alumno. Relacionado con los módulos en los que está matriculado.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Modelo profesor. Relacionado con los módulos que imparte.</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Implementa los modelos, las relaciones necesarias y las vistas que creas adecuadas para los 4 modelos.</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rPr lang="es" sz="1133">
                <a:solidFill>
                  <a:srgbClr val="434343"/>
                </a:solidFill>
                <a:latin typeface="Comfortaa Medium"/>
                <a:ea typeface="Comfortaa Medium"/>
                <a:cs typeface="Comfortaa Medium"/>
                <a:sym typeface="Comfortaa Medium"/>
              </a:rPr>
              <a:t>Una vez en funcionamiento la aplicación, queremos que implementes la siguiente configuración de seguridad:</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Los usuarios con el rol de </a:t>
            </a:r>
            <a:r>
              <a:rPr b="1" lang="es" sz="1133">
                <a:solidFill>
                  <a:srgbClr val="434343"/>
                </a:solidFill>
                <a:latin typeface="Comfortaa"/>
                <a:ea typeface="Comfortaa"/>
                <a:cs typeface="Comfortaa"/>
                <a:sym typeface="Comfortaa"/>
              </a:rPr>
              <a:t>“Director”</a:t>
            </a:r>
            <a:r>
              <a:rPr lang="es" sz="1133">
                <a:solidFill>
                  <a:srgbClr val="434343"/>
                </a:solidFill>
                <a:latin typeface="Comfortaa Medium"/>
                <a:ea typeface="Comfortaa Medium"/>
                <a:cs typeface="Comfortaa Medium"/>
                <a:sym typeface="Comfortaa Medium"/>
              </a:rPr>
              <a:t> podrán modificar los registros de los modelos anteriores.</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Además del director, los únicos usuarios que podrán ver los datos de los profesores (en modo lectura) serán los usuarios con el rol de </a:t>
            </a:r>
            <a:r>
              <a:rPr b="1" lang="es" sz="1133">
                <a:solidFill>
                  <a:srgbClr val="434343"/>
                </a:solidFill>
                <a:latin typeface="Comfortaa"/>
                <a:ea typeface="Comfortaa"/>
                <a:cs typeface="Comfortaa"/>
                <a:sym typeface="Comfortaa"/>
              </a:rPr>
              <a:t>“Profesor”</a:t>
            </a:r>
            <a:r>
              <a:rPr lang="es" sz="1133">
                <a:solidFill>
                  <a:srgbClr val="434343"/>
                </a:solidFill>
                <a:latin typeface="Comfortaa Medium"/>
                <a:ea typeface="Comfortaa Medium"/>
                <a:cs typeface="Comfortaa Medium"/>
                <a:sym typeface="Comfortaa Medium"/>
              </a:rPr>
              <a:t>.</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621" name="Google Shape;621;p8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1.	</a:t>
            </a:r>
            <a:r>
              <a:rPr lang="es" sz="2711"/>
              <a:t>Preparando el entorno</a:t>
            </a:r>
            <a:endParaRPr sz="2711"/>
          </a:p>
          <a:p>
            <a:pPr indent="0" lvl="0" marL="0" rtl="0" algn="l">
              <a:lnSpc>
                <a:spcPct val="115000"/>
              </a:lnSpc>
              <a:spcBef>
                <a:spcPts val="0"/>
              </a:spcBef>
              <a:spcAft>
                <a:spcPts val="0"/>
              </a:spcAft>
              <a:buNone/>
            </a:pPr>
            <a:r>
              <a:rPr b="0" lang="es" sz="2277"/>
              <a:t>    1.1.   Montando el contenedor Odoo</a:t>
            </a:r>
            <a:endParaRPr b="0" sz="2277"/>
          </a:p>
        </p:txBody>
      </p:sp>
      <p:sp>
        <p:nvSpPr>
          <p:cNvPr id="130" name="Google Shape;130;p1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terminado este paso solo nos queda logearnos y podremos acceder a la interfaz principal de </a:t>
            </a:r>
            <a:r>
              <a:rPr b="1" lang="es" sz="1133">
                <a:solidFill>
                  <a:srgbClr val="434343"/>
                </a:solidFill>
                <a:latin typeface="Comfortaa"/>
                <a:ea typeface="Comfortaa"/>
                <a:cs typeface="Comfortaa"/>
                <a:sym typeface="Comfortaa"/>
              </a:rPr>
              <a:t>Odoo</a:t>
            </a:r>
            <a:r>
              <a:rPr lang="es" sz="1133">
                <a:solidFill>
                  <a:srgbClr val="434343"/>
                </a:solidFill>
                <a:latin typeface="Comfortaa Medium"/>
                <a:ea typeface="Comfortaa Medium"/>
                <a:cs typeface="Comfortaa Medium"/>
                <a:sym typeface="Comfortaa Medium"/>
              </a:rPr>
              <a:t>. Solamente nos quedaría activar activar el modo desarrollador desde ajustes y tendríamos todo preparado.</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31" name="Google Shape;131;p1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32" name="Google Shape;132;p19"/>
          <p:cNvPicPr preferRelativeResize="0"/>
          <p:nvPr/>
        </p:nvPicPr>
        <p:blipFill>
          <a:blip r:embed="rId3">
            <a:alphaModFix/>
          </a:blip>
          <a:stretch>
            <a:fillRect/>
          </a:stretch>
        </p:blipFill>
        <p:spPr>
          <a:xfrm>
            <a:off x="467138" y="5000625"/>
            <a:ext cx="6625726" cy="3905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27" name="Google Shape;627;p8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28" name="Google Shape;628;p8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En primer lugar, creamos la estructura básica del proyecto partiendo del módulo de </a:t>
            </a:r>
            <a:r>
              <a:rPr b="1" lang="es" sz="1133">
                <a:solidFill>
                  <a:srgbClr val="434343"/>
                </a:solidFill>
                <a:latin typeface="Comfortaa"/>
                <a:ea typeface="Comfortaa"/>
                <a:cs typeface="Comfortaa"/>
                <a:sym typeface="Comfortaa"/>
              </a:rPr>
              <a:t>hospital </a:t>
            </a:r>
            <a:r>
              <a:rPr lang="es" sz="1133">
                <a:solidFill>
                  <a:srgbClr val="434343"/>
                </a:solidFill>
                <a:latin typeface="Comfortaa Medium"/>
                <a:ea typeface="Comfortaa Medium"/>
                <a:cs typeface="Comfortaa Medium"/>
                <a:sym typeface="Comfortaa Medium"/>
              </a:rPr>
              <a:t>creado anteriormente, eliminando las cosas que no necesito y modificando el manifest.</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29" name="Google Shape;629;p82"/>
          <p:cNvPicPr preferRelativeResize="0"/>
          <p:nvPr/>
        </p:nvPicPr>
        <p:blipFill>
          <a:blip r:embed="rId3">
            <a:alphaModFix/>
          </a:blip>
          <a:stretch>
            <a:fillRect/>
          </a:stretch>
        </p:blipFill>
        <p:spPr>
          <a:xfrm>
            <a:off x="1590675" y="4772025"/>
            <a:ext cx="4210050" cy="4973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35" name="Google Shape;635;p8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6" name="Google Shape;636;p8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comenzamos a desarrollar los modelos necesarios expuestos en el enunciado, creando sus respectivas vistas como hemos hecho en módulos anteriores. Comenzaremos con el </a:t>
            </a:r>
            <a:r>
              <a:rPr b="1" lang="es" sz="1133">
                <a:solidFill>
                  <a:srgbClr val="434343"/>
                </a:solidFill>
                <a:latin typeface="Comfortaa"/>
                <a:ea typeface="Comfortaa"/>
                <a:cs typeface="Comfortaa"/>
                <a:sym typeface="Comfortaa"/>
              </a:rPr>
              <a:t>módulo ciclo formativo.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37" name="Google Shape;637;p83"/>
          <p:cNvPicPr preferRelativeResize="0"/>
          <p:nvPr/>
        </p:nvPicPr>
        <p:blipFill>
          <a:blip r:embed="rId3">
            <a:alphaModFix/>
          </a:blip>
          <a:stretch>
            <a:fillRect/>
          </a:stretch>
        </p:blipFill>
        <p:spPr>
          <a:xfrm>
            <a:off x="603100" y="5229225"/>
            <a:ext cx="6454476" cy="336755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43" name="Google Shape;643;p8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44" name="Google Shape;644;p8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Creamos una vista para este modelo similar a las creadas en módulos anteriores.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45" name="Google Shape;645;p84"/>
          <p:cNvPicPr preferRelativeResize="0"/>
          <p:nvPr/>
        </p:nvPicPr>
        <p:blipFill>
          <a:blip r:embed="rId3">
            <a:alphaModFix/>
          </a:blip>
          <a:stretch>
            <a:fillRect/>
          </a:stretch>
        </p:blipFill>
        <p:spPr>
          <a:xfrm>
            <a:off x="831700" y="4419600"/>
            <a:ext cx="5887103" cy="5585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51" name="Google Shape;651;p8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52" name="Google Shape;652;p8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crearemos el modelo </a:t>
            </a:r>
            <a:r>
              <a:rPr b="1" lang="es" sz="1133">
                <a:solidFill>
                  <a:srgbClr val="434343"/>
                </a:solidFill>
                <a:latin typeface="Comfortaa"/>
                <a:ea typeface="Comfortaa"/>
                <a:cs typeface="Comfortaa"/>
                <a:sym typeface="Comfortaa"/>
              </a:rPr>
              <a:t>módulo formativo.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53" name="Google Shape;653;p85"/>
          <p:cNvPicPr preferRelativeResize="0"/>
          <p:nvPr/>
        </p:nvPicPr>
        <p:blipFill>
          <a:blip r:embed="rId3">
            <a:alphaModFix/>
          </a:blip>
          <a:stretch>
            <a:fillRect/>
          </a:stretch>
        </p:blipFill>
        <p:spPr>
          <a:xfrm>
            <a:off x="603100" y="4743450"/>
            <a:ext cx="6454474" cy="25229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59" name="Google Shape;659;p8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60" name="Google Shape;660;p8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Creamos la correspondiente vista para </a:t>
            </a:r>
            <a:r>
              <a:rPr lang="es" sz="1133">
                <a:solidFill>
                  <a:srgbClr val="434343"/>
                </a:solidFill>
                <a:latin typeface="Comfortaa Medium"/>
                <a:ea typeface="Comfortaa Medium"/>
                <a:cs typeface="Comfortaa Medium"/>
                <a:sym typeface="Comfortaa Medium"/>
              </a:rPr>
              <a:t>el modelo </a:t>
            </a:r>
            <a:r>
              <a:rPr b="1" lang="es" sz="1133">
                <a:solidFill>
                  <a:srgbClr val="434343"/>
                </a:solidFill>
                <a:latin typeface="Comfortaa"/>
                <a:ea typeface="Comfortaa"/>
                <a:cs typeface="Comfortaa"/>
                <a:sym typeface="Comfortaa"/>
              </a:rPr>
              <a:t>módulo formativo.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61" name="Google Shape;661;p86"/>
          <p:cNvPicPr preferRelativeResize="0"/>
          <p:nvPr/>
        </p:nvPicPr>
        <p:blipFill>
          <a:blip r:embed="rId3">
            <a:alphaModFix/>
          </a:blip>
          <a:stretch>
            <a:fillRect/>
          </a:stretch>
        </p:blipFill>
        <p:spPr>
          <a:xfrm>
            <a:off x="1288900" y="4457700"/>
            <a:ext cx="4850694" cy="55475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67" name="Google Shape;667;p8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68" name="Google Shape;668;p8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desarrollaremos el </a:t>
            </a:r>
            <a:r>
              <a:rPr lang="es" sz="1133">
                <a:solidFill>
                  <a:srgbClr val="434343"/>
                </a:solidFill>
                <a:latin typeface="Comfortaa Medium"/>
                <a:ea typeface="Comfortaa Medium"/>
                <a:cs typeface="Comfortaa Medium"/>
                <a:sym typeface="Comfortaa Medium"/>
              </a:rPr>
              <a:t>modelo </a:t>
            </a:r>
            <a:r>
              <a:rPr b="1" lang="es" sz="1133">
                <a:solidFill>
                  <a:srgbClr val="434343"/>
                </a:solidFill>
                <a:latin typeface="Comfortaa"/>
                <a:ea typeface="Comfortaa"/>
                <a:cs typeface="Comfortaa"/>
                <a:sym typeface="Comfortaa"/>
              </a:rPr>
              <a:t>alumno</a:t>
            </a:r>
            <a:r>
              <a:rPr b="1" lang="es" sz="1133">
                <a:solidFill>
                  <a:srgbClr val="434343"/>
                </a:solidFill>
                <a:latin typeface="Comfortaa"/>
                <a:ea typeface="Comfortaa"/>
                <a:cs typeface="Comfortaa"/>
                <a:sym typeface="Comfortaa"/>
              </a:rPr>
              <a:t>.</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69" name="Google Shape;669;p87"/>
          <p:cNvPicPr preferRelativeResize="0"/>
          <p:nvPr/>
        </p:nvPicPr>
        <p:blipFill>
          <a:blip r:embed="rId3">
            <a:alphaModFix/>
          </a:blip>
          <a:stretch>
            <a:fillRect/>
          </a:stretch>
        </p:blipFill>
        <p:spPr>
          <a:xfrm>
            <a:off x="603100" y="4610100"/>
            <a:ext cx="6454474" cy="27347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75" name="Google Shape;675;p8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76" name="Google Shape;676;p8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Desarrollamos una vista para</a:t>
            </a:r>
            <a:r>
              <a:rPr lang="es" sz="1133">
                <a:solidFill>
                  <a:srgbClr val="434343"/>
                </a:solidFill>
                <a:latin typeface="Comfortaa Medium"/>
                <a:ea typeface="Comfortaa Medium"/>
                <a:cs typeface="Comfortaa Medium"/>
                <a:sym typeface="Comfortaa Medium"/>
              </a:rPr>
              <a:t> el modelo </a:t>
            </a:r>
            <a:r>
              <a:rPr b="1" lang="es" sz="1133">
                <a:solidFill>
                  <a:srgbClr val="434343"/>
                </a:solidFill>
                <a:latin typeface="Comfortaa"/>
                <a:ea typeface="Comfortaa"/>
                <a:cs typeface="Comfortaa"/>
                <a:sym typeface="Comfortaa"/>
              </a:rPr>
              <a:t>alumno.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77" name="Google Shape;677;p88"/>
          <p:cNvPicPr preferRelativeResize="0"/>
          <p:nvPr/>
        </p:nvPicPr>
        <p:blipFill>
          <a:blip r:embed="rId3">
            <a:alphaModFix/>
          </a:blip>
          <a:stretch>
            <a:fillRect/>
          </a:stretch>
        </p:blipFill>
        <p:spPr>
          <a:xfrm>
            <a:off x="1212700" y="4352925"/>
            <a:ext cx="5073918" cy="56523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83" name="Google Shape;683;p8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4" name="Google Shape;684;p8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Por último crearemos el </a:t>
            </a:r>
            <a:r>
              <a:rPr b="1" lang="es" sz="1133">
                <a:solidFill>
                  <a:srgbClr val="434343"/>
                </a:solidFill>
                <a:latin typeface="Comfortaa"/>
                <a:ea typeface="Comfortaa"/>
                <a:cs typeface="Comfortaa"/>
                <a:sym typeface="Comfortaa"/>
              </a:rPr>
              <a:t>modelo profesor.</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85" name="Google Shape;685;p89"/>
          <p:cNvPicPr preferRelativeResize="0"/>
          <p:nvPr/>
        </p:nvPicPr>
        <p:blipFill>
          <a:blip r:embed="rId3">
            <a:alphaModFix/>
          </a:blip>
          <a:stretch>
            <a:fillRect/>
          </a:stretch>
        </p:blipFill>
        <p:spPr>
          <a:xfrm>
            <a:off x="603100" y="4695825"/>
            <a:ext cx="6406549" cy="3009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91" name="Google Shape;691;p9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92" name="Google Shape;692;p9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Definimos la vista correspondiente para</a:t>
            </a:r>
            <a:r>
              <a:rPr lang="es" sz="1133">
                <a:solidFill>
                  <a:srgbClr val="434343"/>
                </a:solidFill>
                <a:latin typeface="Comfortaa Medium"/>
                <a:ea typeface="Comfortaa Medium"/>
                <a:cs typeface="Comfortaa Medium"/>
                <a:sym typeface="Comfortaa Medium"/>
              </a:rPr>
              <a:t> el </a:t>
            </a:r>
            <a:r>
              <a:rPr b="1" lang="es" sz="1133">
                <a:solidFill>
                  <a:srgbClr val="434343"/>
                </a:solidFill>
                <a:latin typeface="Comfortaa"/>
                <a:ea typeface="Comfortaa"/>
                <a:cs typeface="Comfortaa"/>
                <a:sym typeface="Comfortaa"/>
              </a:rPr>
              <a:t>modelo profesor.</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693" name="Google Shape;693;p90"/>
          <p:cNvPicPr preferRelativeResize="0"/>
          <p:nvPr/>
        </p:nvPicPr>
        <p:blipFill>
          <a:blip r:embed="rId3">
            <a:alphaModFix/>
          </a:blip>
          <a:stretch>
            <a:fillRect/>
          </a:stretch>
        </p:blipFill>
        <p:spPr>
          <a:xfrm>
            <a:off x="1060300" y="4295775"/>
            <a:ext cx="5219949" cy="5709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699" name="Google Shape;699;p9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0" name="Google Shape;700;p9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todos los modelos creados, debemos importarlos en el </a:t>
            </a:r>
            <a:r>
              <a:rPr b="1" lang="es" sz="1133">
                <a:solidFill>
                  <a:srgbClr val="434343"/>
                </a:solidFill>
                <a:latin typeface="Comfortaa"/>
                <a:ea typeface="Comfortaa"/>
                <a:cs typeface="Comfortaa"/>
                <a:sym typeface="Comfortaa"/>
              </a:rPr>
              <a:t>init.py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01" name="Google Shape;701;p91"/>
          <p:cNvPicPr preferRelativeResize="0"/>
          <p:nvPr/>
        </p:nvPicPr>
        <p:blipFill>
          <a:blip r:embed="rId3">
            <a:alphaModFix/>
          </a:blip>
          <a:stretch>
            <a:fillRect/>
          </a:stretch>
        </p:blipFill>
        <p:spPr>
          <a:xfrm>
            <a:off x="603100" y="4581525"/>
            <a:ext cx="6356700" cy="408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Actividad 1 (Ampliación)</a:t>
            </a:r>
            <a:endParaRPr sz="4000"/>
          </a:p>
        </p:txBody>
      </p:sp>
      <p:sp>
        <p:nvSpPr>
          <p:cNvPr id="138" name="Google Shape;138;p2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07" name="Google Shape;707;p9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92"/>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De igual manera, las vistas las debemos cargar en el </a:t>
            </a:r>
            <a:r>
              <a:rPr b="1" lang="es" sz="1133">
                <a:solidFill>
                  <a:srgbClr val="434343"/>
                </a:solidFill>
                <a:latin typeface="Comfortaa"/>
                <a:ea typeface="Comfortaa"/>
                <a:cs typeface="Comfortaa"/>
                <a:sym typeface="Comfortaa"/>
              </a:rPr>
              <a:t>manifest.py</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09" name="Google Shape;709;p92"/>
          <p:cNvPicPr preferRelativeResize="0"/>
          <p:nvPr/>
        </p:nvPicPr>
        <p:blipFill>
          <a:blip r:embed="rId3">
            <a:alphaModFix/>
          </a:blip>
          <a:stretch>
            <a:fillRect/>
          </a:stretch>
        </p:blipFill>
        <p:spPr>
          <a:xfrm>
            <a:off x="603100" y="4505325"/>
            <a:ext cx="6356699" cy="381894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15" name="Google Shape;715;p9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16" name="Google Shape;716;p9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 continuación nos disponemos a instalar el módulo desarrollado.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17" name="Google Shape;717;p93"/>
          <p:cNvPicPr preferRelativeResize="0"/>
          <p:nvPr/>
        </p:nvPicPr>
        <p:blipFill>
          <a:blip r:embed="rId3">
            <a:alphaModFix/>
          </a:blip>
          <a:stretch>
            <a:fillRect/>
          </a:stretch>
        </p:blipFill>
        <p:spPr>
          <a:xfrm>
            <a:off x="603100" y="4524375"/>
            <a:ext cx="6454474" cy="308802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23" name="Google Shape;723;p9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24" name="Google Shape;724;p9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Pero nos da error al instalarlo. El error que especifica nos da a entender que hay un problema con los permisos de acceso, lo que nos lleva a revisar el </a:t>
            </a:r>
            <a:r>
              <a:rPr b="1" lang="es" sz="1133">
                <a:solidFill>
                  <a:srgbClr val="434343"/>
                </a:solidFill>
                <a:latin typeface="Comfortaa"/>
                <a:ea typeface="Comfortaa"/>
                <a:cs typeface="Comfortaa"/>
                <a:sym typeface="Comfortaa"/>
              </a:rPr>
              <a:t>access.csv</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25" name="Google Shape;725;p94"/>
          <p:cNvPicPr preferRelativeResize="0"/>
          <p:nvPr/>
        </p:nvPicPr>
        <p:blipFill>
          <a:blip r:embed="rId3">
            <a:alphaModFix/>
          </a:blip>
          <a:stretch>
            <a:fillRect/>
          </a:stretch>
        </p:blipFill>
        <p:spPr>
          <a:xfrm>
            <a:off x="603100" y="4591050"/>
            <a:ext cx="6356698" cy="50276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31" name="Google Shape;731;p9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32" name="Google Shape;732;p95"/>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El problema venía de no actualizar correctamente el </a:t>
            </a:r>
            <a:r>
              <a:rPr b="1" lang="es" sz="1133">
                <a:solidFill>
                  <a:srgbClr val="434343"/>
                </a:solidFill>
                <a:latin typeface="Comfortaa"/>
                <a:ea typeface="Comfortaa"/>
                <a:cs typeface="Comfortaa"/>
                <a:sym typeface="Comfortaa"/>
              </a:rPr>
              <a:t>access.csv</a:t>
            </a:r>
            <a:r>
              <a:rPr lang="es" sz="1133">
                <a:solidFill>
                  <a:srgbClr val="434343"/>
                </a:solidFill>
                <a:latin typeface="Comfortaa Medium"/>
                <a:ea typeface="Comfortaa Medium"/>
                <a:cs typeface="Comfortaa Medium"/>
                <a:sym typeface="Comfortaa Medium"/>
              </a:rPr>
              <a:t> ya que al reutilizar la estructura del </a:t>
            </a:r>
            <a:r>
              <a:rPr b="1" lang="es" sz="1133">
                <a:solidFill>
                  <a:srgbClr val="434343"/>
                </a:solidFill>
                <a:latin typeface="Comfortaa"/>
                <a:ea typeface="Comfortaa"/>
                <a:cs typeface="Comfortaa"/>
                <a:sym typeface="Comfortaa"/>
              </a:rPr>
              <a:t>módulo hospital</a:t>
            </a:r>
            <a:r>
              <a:rPr lang="es" sz="1133">
                <a:solidFill>
                  <a:srgbClr val="434343"/>
                </a:solidFill>
                <a:latin typeface="Comfortaa Medium"/>
                <a:ea typeface="Comfortaa Medium"/>
                <a:cs typeface="Comfortaa Medium"/>
                <a:sym typeface="Comfortaa Medium"/>
              </a:rPr>
              <a:t> este tenía todo los modelos de hospital. Nos disponemos a actualizarlo.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33" name="Google Shape;733;p95"/>
          <p:cNvPicPr preferRelativeResize="0"/>
          <p:nvPr/>
        </p:nvPicPr>
        <p:blipFill>
          <a:blip r:embed="rId3">
            <a:alphaModFix/>
          </a:blip>
          <a:stretch>
            <a:fillRect/>
          </a:stretch>
        </p:blipFill>
        <p:spPr>
          <a:xfrm>
            <a:off x="603100" y="5057775"/>
            <a:ext cx="6454474" cy="28449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6"/>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39" name="Google Shape;739;p9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40" name="Google Shape;740;p96"/>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instalado y comprobando su funcionamiento nos damos cuenta de que no nos muestra los nombres de los profesores y ciclos formativos, sino su id.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41" name="Google Shape;741;p96"/>
          <p:cNvPicPr preferRelativeResize="0"/>
          <p:nvPr/>
        </p:nvPicPr>
        <p:blipFill>
          <a:blip r:embed="rId3">
            <a:alphaModFix/>
          </a:blip>
          <a:stretch>
            <a:fillRect/>
          </a:stretch>
        </p:blipFill>
        <p:spPr>
          <a:xfrm>
            <a:off x="603100" y="5076825"/>
            <a:ext cx="6454474" cy="297511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7"/>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47" name="Google Shape;747;p97"/>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48" name="Google Shape;748;p97"/>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Para solucionar esto debemos implementar un método para obtener el nombre, en la siguiente imagen se explica la implementación de este método, que es el mismo para todos los modelos, ya que todos tienen un campo nombre.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49" name="Google Shape;749;p97"/>
          <p:cNvPicPr preferRelativeResize="0"/>
          <p:nvPr/>
        </p:nvPicPr>
        <p:blipFill>
          <a:blip r:embed="rId3">
            <a:alphaModFix/>
          </a:blip>
          <a:stretch>
            <a:fillRect/>
          </a:stretch>
        </p:blipFill>
        <p:spPr>
          <a:xfrm>
            <a:off x="603100" y="4724400"/>
            <a:ext cx="6356699" cy="503539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8"/>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55" name="Google Shape;755;p98"/>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56" name="Google Shape;756;p98"/>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Ahora si, mostramos el resultado final del desarrollo del módulo para gestionar un instituto.</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57" name="Google Shape;757;p98"/>
          <p:cNvPicPr preferRelativeResize="0"/>
          <p:nvPr/>
        </p:nvPicPr>
        <p:blipFill>
          <a:blip r:embed="rId3">
            <a:alphaModFix/>
          </a:blip>
          <a:stretch>
            <a:fillRect/>
          </a:stretch>
        </p:blipFill>
        <p:spPr>
          <a:xfrm>
            <a:off x="603100" y="4495800"/>
            <a:ext cx="6454474" cy="2511194"/>
          </a:xfrm>
          <a:prstGeom prst="rect">
            <a:avLst/>
          </a:prstGeom>
          <a:noFill/>
          <a:ln>
            <a:noFill/>
          </a:ln>
        </p:spPr>
      </p:pic>
      <p:pic>
        <p:nvPicPr>
          <p:cNvPr id="758" name="Google Shape;758;p98"/>
          <p:cNvPicPr preferRelativeResize="0"/>
          <p:nvPr/>
        </p:nvPicPr>
        <p:blipFill>
          <a:blip r:embed="rId4">
            <a:alphaModFix/>
          </a:blip>
          <a:stretch>
            <a:fillRect/>
          </a:stretch>
        </p:blipFill>
        <p:spPr>
          <a:xfrm>
            <a:off x="550425" y="7419975"/>
            <a:ext cx="6507149" cy="23893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9"/>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64" name="Google Shape;764;p99"/>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65" name="Google Shape;765;p99"/>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66" name="Google Shape;766;p99"/>
          <p:cNvPicPr preferRelativeResize="0"/>
          <p:nvPr/>
        </p:nvPicPr>
        <p:blipFill>
          <a:blip r:embed="rId3">
            <a:alphaModFix/>
          </a:blip>
          <a:stretch>
            <a:fillRect/>
          </a:stretch>
        </p:blipFill>
        <p:spPr>
          <a:xfrm>
            <a:off x="485775" y="3776650"/>
            <a:ext cx="6571802" cy="2962439"/>
          </a:xfrm>
          <a:prstGeom prst="rect">
            <a:avLst/>
          </a:prstGeom>
          <a:noFill/>
          <a:ln>
            <a:noFill/>
          </a:ln>
        </p:spPr>
      </p:pic>
      <p:pic>
        <p:nvPicPr>
          <p:cNvPr id="767" name="Google Shape;767;p99"/>
          <p:cNvPicPr preferRelativeResize="0"/>
          <p:nvPr/>
        </p:nvPicPr>
        <p:blipFill>
          <a:blip r:embed="rId4">
            <a:alphaModFix/>
          </a:blip>
          <a:stretch>
            <a:fillRect/>
          </a:stretch>
        </p:blipFill>
        <p:spPr>
          <a:xfrm>
            <a:off x="485775" y="7010400"/>
            <a:ext cx="6571799" cy="286937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0"/>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73" name="Google Shape;773;p100"/>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74" name="Google Shape;774;p100"/>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75" name="Google Shape;775;p100"/>
          <p:cNvPicPr preferRelativeResize="0"/>
          <p:nvPr/>
        </p:nvPicPr>
        <p:blipFill>
          <a:blip r:embed="rId3">
            <a:alphaModFix/>
          </a:blip>
          <a:stretch>
            <a:fillRect/>
          </a:stretch>
        </p:blipFill>
        <p:spPr>
          <a:xfrm>
            <a:off x="466725" y="3852850"/>
            <a:ext cx="6590850" cy="2622942"/>
          </a:xfrm>
          <a:prstGeom prst="rect">
            <a:avLst/>
          </a:prstGeom>
          <a:noFill/>
          <a:ln>
            <a:noFill/>
          </a:ln>
        </p:spPr>
      </p:pic>
      <p:pic>
        <p:nvPicPr>
          <p:cNvPr id="776" name="Google Shape;776;p100"/>
          <p:cNvPicPr preferRelativeResize="0"/>
          <p:nvPr/>
        </p:nvPicPr>
        <p:blipFill>
          <a:blip r:embed="rId4">
            <a:alphaModFix/>
          </a:blip>
          <a:stretch>
            <a:fillRect/>
          </a:stretch>
        </p:blipFill>
        <p:spPr>
          <a:xfrm>
            <a:off x="466725" y="6962775"/>
            <a:ext cx="6590850" cy="249411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82" name="Google Shape;782;p10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83" name="Google Shape;783;p10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84" name="Google Shape;784;p101"/>
          <p:cNvPicPr preferRelativeResize="0"/>
          <p:nvPr/>
        </p:nvPicPr>
        <p:blipFill>
          <a:blip r:embed="rId3">
            <a:alphaModFix/>
          </a:blip>
          <a:stretch>
            <a:fillRect/>
          </a:stretch>
        </p:blipFill>
        <p:spPr>
          <a:xfrm>
            <a:off x="561975" y="3776650"/>
            <a:ext cx="6397825" cy="2863496"/>
          </a:xfrm>
          <a:prstGeom prst="rect">
            <a:avLst/>
          </a:prstGeom>
          <a:noFill/>
          <a:ln>
            <a:noFill/>
          </a:ln>
        </p:spPr>
      </p:pic>
      <p:pic>
        <p:nvPicPr>
          <p:cNvPr id="785" name="Google Shape;785;p101"/>
          <p:cNvPicPr preferRelativeResize="0"/>
          <p:nvPr/>
        </p:nvPicPr>
        <p:blipFill>
          <a:blip r:embed="rId4">
            <a:alphaModFix/>
          </a:blip>
          <a:stretch>
            <a:fillRect/>
          </a:stretch>
        </p:blipFill>
        <p:spPr>
          <a:xfrm>
            <a:off x="561975" y="7086600"/>
            <a:ext cx="6397825" cy="24379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2</a:t>
            </a:r>
            <a:r>
              <a:rPr lang="es" sz="2933"/>
              <a:t>.	</a:t>
            </a:r>
            <a:r>
              <a:rPr lang="es" sz="2711"/>
              <a:t>Actividad 1 (Ampliación)</a:t>
            </a:r>
            <a:endParaRPr sz="2711"/>
          </a:p>
          <a:p>
            <a:pPr indent="0" lvl="0" marL="0" rtl="0" algn="l">
              <a:lnSpc>
                <a:spcPct val="115000"/>
              </a:lnSpc>
              <a:spcBef>
                <a:spcPts val="0"/>
              </a:spcBef>
              <a:spcAft>
                <a:spcPts val="0"/>
              </a:spcAft>
              <a:buNone/>
            </a:pPr>
            <a:r>
              <a:rPr b="0" lang="es" sz="2277"/>
              <a:t>    2.1.   Enunciado</a:t>
            </a:r>
            <a:endParaRPr b="0" sz="2277"/>
          </a:p>
        </p:txBody>
      </p:sp>
      <p:sp>
        <p:nvSpPr>
          <p:cNvPr id="144" name="Google Shape;144;p21"/>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Modifica el ejemplo más sencillo de la</a:t>
            </a:r>
            <a:r>
              <a:rPr b="1" lang="es" sz="1133">
                <a:solidFill>
                  <a:srgbClr val="434343"/>
                </a:solidFill>
                <a:latin typeface="Comfortaa"/>
                <a:ea typeface="Comfortaa"/>
                <a:cs typeface="Comfortaa"/>
                <a:sym typeface="Comfortaa"/>
              </a:rPr>
              <a:t> </a:t>
            </a:r>
            <a:r>
              <a:rPr b="1" lang="es" sz="1133" u="sng">
                <a:solidFill>
                  <a:srgbClr val="434343"/>
                </a:solidFill>
                <a:latin typeface="Comfortaa"/>
                <a:ea typeface="Comfortaa"/>
                <a:cs typeface="Comfortaa"/>
                <a:sym typeface="Comfortaa"/>
              </a:rPr>
              <a:t>lista de tareas</a:t>
            </a:r>
            <a:r>
              <a:rPr lang="es" sz="1133">
                <a:solidFill>
                  <a:srgbClr val="434343"/>
                </a:solidFill>
                <a:latin typeface="Comfortaa Medium"/>
                <a:ea typeface="Comfortaa Medium"/>
                <a:cs typeface="Comfortaa Medium"/>
                <a:sym typeface="Comfortaa Medium"/>
              </a:rPr>
              <a:t> de forma que: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Tenga una nueva vista para visualizar las tareas en formato </a:t>
            </a:r>
            <a:r>
              <a:rPr b="1" lang="es" sz="1133">
                <a:solidFill>
                  <a:srgbClr val="434343"/>
                </a:solidFill>
                <a:latin typeface="Comfortaa"/>
                <a:ea typeface="Comfortaa"/>
                <a:cs typeface="Comfortaa"/>
                <a:sym typeface="Comfortaa"/>
              </a:rPr>
              <a:t>“Kanban”</a:t>
            </a:r>
            <a:r>
              <a:rPr lang="es" sz="1133">
                <a:solidFill>
                  <a:srgbClr val="434343"/>
                </a:solidFill>
                <a:latin typeface="Comfortaa Medium"/>
                <a:ea typeface="Comfortaa Medium"/>
                <a:cs typeface="Comfortaa Medium"/>
                <a:sym typeface="Comfortaa Medium"/>
              </a:rPr>
              <a:t>.</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rPr lang="es" sz="1133">
                <a:solidFill>
                  <a:srgbClr val="434343"/>
                </a:solidFill>
                <a:latin typeface="Comfortaa Medium"/>
                <a:ea typeface="Comfortaa Medium"/>
                <a:cs typeface="Comfortaa Medium"/>
                <a:sym typeface="Comfortaa Medium"/>
              </a:rPr>
              <a:t>● Modifica las tareas para tener unos datos asignados y crea una nueva vista para visualizar en una vista </a:t>
            </a:r>
            <a:r>
              <a:rPr b="1" lang="es" sz="1133">
                <a:solidFill>
                  <a:srgbClr val="434343"/>
                </a:solidFill>
                <a:latin typeface="Comfortaa"/>
                <a:ea typeface="Comfortaa"/>
                <a:cs typeface="Comfortaa"/>
                <a:sym typeface="Comfortaa"/>
              </a:rPr>
              <a:t>“Calendar”</a:t>
            </a:r>
            <a:r>
              <a:rPr lang="es" sz="1133">
                <a:solidFill>
                  <a:srgbClr val="434343"/>
                </a:solidFill>
                <a:latin typeface="Comfortaa Medium"/>
                <a:ea typeface="Comfortaa Medium"/>
                <a:cs typeface="Comfortaa Medium"/>
                <a:sym typeface="Comfortaa Medium"/>
              </a:rPr>
              <a:t> los datos asignados.</a:t>
            </a:r>
            <a:endParaRPr sz="1133">
              <a:solidFill>
                <a:srgbClr val="434343"/>
              </a:solidFill>
              <a:latin typeface="Comfortaa Medium"/>
              <a:ea typeface="Comfortaa Medium"/>
              <a:cs typeface="Comfortaa Medium"/>
              <a:sym typeface="Comfortaa Medium"/>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sp>
        <p:nvSpPr>
          <p:cNvPr id="145" name="Google Shape;145;p21"/>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2"/>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91" name="Google Shape;791;p102"/>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92" name="Google Shape;792;p102"/>
          <p:cNvSpPr txBox="1"/>
          <p:nvPr>
            <p:ph idx="1" type="body"/>
          </p:nvPr>
        </p:nvSpPr>
        <p:spPr>
          <a:xfrm>
            <a:off x="603100" y="3776650"/>
            <a:ext cx="67026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desarrollado el módulo, debemos implementar las restricciones de seguridad para los distintos roles que expone el enunciado del ejercicio. Para ello necesitamos crear los roles </a:t>
            </a:r>
            <a:r>
              <a:rPr b="1" lang="es" sz="1133">
                <a:solidFill>
                  <a:srgbClr val="434343"/>
                </a:solidFill>
                <a:latin typeface="Comfortaa"/>
                <a:ea typeface="Comfortaa"/>
                <a:cs typeface="Comfortaa"/>
                <a:sym typeface="Comfortaa"/>
              </a:rPr>
              <a:t>Director y Profesor.</a:t>
            </a:r>
            <a:br>
              <a:rPr b="1" lang="es" sz="1133">
                <a:solidFill>
                  <a:srgbClr val="434343"/>
                </a:solidFill>
                <a:latin typeface="Comfortaa"/>
                <a:ea typeface="Comfortaa"/>
                <a:cs typeface="Comfortaa"/>
                <a:sym typeface="Comfortaa"/>
              </a:rPr>
            </a:br>
            <a:r>
              <a:rPr lang="es" sz="1133">
                <a:solidFill>
                  <a:srgbClr val="434343"/>
                </a:solidFill>
                <a:latin typeface="Comfortaa Medium"/>
                <a:ea typeface="Comfortaa Medium"/>
                <a:cs typeface="Comfortaa Medium"/>
                <a:sym typeface="Comfortaa Medium"/>
              </a:rPr>
              <a:t>Para crear estos roles debemos ir a la pestaña </a:t>
            </a:r>
            <a:r>
              <a:rPr b="1" lang="es" sz="1133">
                <a:solidFill>
                  <a:srgbClr val="434343"/>
                </a:solidFill>
                <a:latin typeface="Comfortaa"/>
                <a:ea typeface="Comfortaa"/>
                <a:cs typeface="Comfortaa"/>
                <a:sym typeface="Comfortaa"/>
              </a:rPr>
              <a:t>Ajustes/Usuarios y compañias/Grupos</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793" name="Google Shape;793;p102"/>
          <p:cNvPicPr preferRelativeResize="0"/>
          <p:nvPr/>
        </p:nvPicPr>
        <p:blipFill>
          <a:blip r:embed="rId3">
            <a:alphaModFix/>
          </a:blip>
          <a:stretch>
            <a:fillRect/>
          </a:stretch>
        </p:blipFill>
        <p:spPr>
          <a:xfrm>
            <a:off x="528888" y="4972050"/>
            <a:ext cx="6505126" cy="513833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3"/>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799" name="Google Shape;799;p103"/>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00" name="Google Shape;800;p103"/>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Una vez allí debemos crear un nuevo grupo </a:t>
            </a:r>
            <a:r>
              <a:rPr b="1" lang="es" sz="1133">
                <a:solidFill>
                  <a:srgbClr val="434343"/>
                </a:solidFill>
                <a:latin typeface="Comfortaa"/>
                <a:ea typeface="Comfortaa"/>
                <a:cs typeface="Comfortaa"/>
                <a:sym typeface="Comfortaa"/>
              </a:rPr>
              <a:t>Director</a:t>
            </a:r>
            <a:r>
              <a:rPr lang="es" sz="1133">
                <a:solidFill>
                  <a:srgbClr val="434343"/>
                </a:solidFill>
                <a:latin typeface="Comfortaa Medium"/>
                <a:ea typeface="Comfortaa Medium"/>
                <a:cs typeface="Comfortaa Medium"/>
                <a:sym typeface="Comfortaa Medium"/>
              </a:rPr>
              <a:t>,</a:t>
            </a:r>
            <a:r>
              <a:rPr b="1" lang="es" sz="1133">
                <a:solidFill>
                  <a:srgbClr val="434343"/>
                </a:solidFill>
                <a:latin typeface="Comfortaa"/>
                <a:ea typeface="Comfortaa"/>
                <a:cs typeface="Comfortaa"/>
                <a:sym typeface="Comfortaa"/>
              </a:rPr>
              <a:t> </a:t>
            </a:r>
            <a:r>
              <a:rPr lang="es" sz="1133">
                <a:solidFill>
                  <a:srgbClr val="434343"/>
                </a:solidFill>
                <a:latin typeface="Comfortaa Medium"/>
                <a:ea typeface="Comfortaa Medium"/>
                <a:cs typeface="Comfortaa Medium"/>
                <a:sym typeface="Comfortaa Medium"/>
              </a:rPr>
              <a:t>y dar los permisos de acceso que expone el enunciado para los modelos específicos del </a:t>
            </a:r>
            <a:r>
              <a:rPr b="1" lang="es" sz="1133">
                <a:solidFill>
                  <a:srgbClr val="434343"/>
                </a:solidFill>
                <a:latin typeface="Comfortaa"/>
                <a:ea typeface="Comfortaa"/>
                <a:cs typeface="Comfortaa"/>
                <a:sym typeface="Comfortaa"/>
              </a:rPr>
              <a:t>módulo gestión de instituto.</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801" name="Google Shape;801;p103"/>
          <p:cNvPicPr preferRelativeResize="0"/>
          <p:nvPr/>
        </p:nvPicPr>
        <p:blipFill>
          <a:blip r:embed="rId3">
            <a:alphaModFix/>
          </a:blip>
          <a:stretch>
            <a:fillRect/>
          </a:stretch>
        </p:blipFill>
        <p:spPr>
          <a:xfrm>
            <a:off x="603100" y="5600700"/>
            <a:ext cx="6356701" cy="348626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4"/>
          <p:cNvSpPr txBox="1"/>
          <p:nvPr>
            <p:ph type="title"/>
          </p:nvPr>
        </p:nvSpPr>
        <p:spPr>
          <a:xfrm>
            <a:off x="603100" y="2676525"/>
            <a:ext cx="6908100" cy="103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933"/>
              <a:t>5.	</a:t>
            </a:r>
            <a:r>
              <a:rPr lang="es" sz="2711"/>
              <a:t>Actividad 4 (Desarrollo)</a:t>
            </a:r>
            <a:endParaRPr sz="2711"/>
          </a:p>
          <a:p>
            <a:pPr indent="0" lvl="0" marL="0" rtl="0" algn="l">
              <a:lnSpc>
                <a:spcPct val="115000"/>
              </a:lnSpc>
              <a:spcBef>
                <a:spcPts val="0"/>
              </a:spcBef>
              <a:spcAft>
                <a:spcPts val="0"/>
              </a:spcAft>
              <a:buNone/>
            </a:pPr>
            <a:r>
              <a:rPr b="0" lang="es" sz="2277"/>
              <a:t>    5.2.   Desarrollo</a:t>
            </a:r>
            <a:endParaRPr b="0" sz="2277"/>
          </a:p>
        </p:txBody>
      </p:sp>
      <p:sp>
        <p:nvSpPr>
          <p:cNvPr id="807" name="Google Shape;807;p104"/>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08" name="Google Shape;808;p104"/>
          <p:cNvSpPr txBox="1"/>
          <p:nvPr>
            <p:ph idx="1" type="body"/>
          </p:nvPr>
        </p:nvSpPr>
        <p:spPr>
          <a:xfrm>
            <a:off x="603100" y="3776650"/>
            <a:ext cx="6356700" cy="6228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s" sz="1133">
                <a:solidFill>
                  <a:srgbClr val="434343"/>
                </a:solidFill>
                <a:latin typeface="Comfortaa Medium"/>
                <a:ea typeface="Comfortaa Medium"/>
                <a:cs typeface="Comfortaa Medium"/>
                <a:sym typeface="Comfortaa Medium"/>
              </a:rPr>
              <a:t>Por último creamos el grupo </a:t>
            </a:r>
            <a:r>
              <a:rPr b="1" lang="es" sz="1133">
                <a:solidFill>
                  <a:srgbClr val="434343"/>
                </a:solidFill>
                <a:latin typeface="Comfortaa"/>
                <a:ea typeface="Comfortaa"/>
                <a:cs typeface="Comfortaa"/>
                <a:sym typeface="Comfortaa"/>
              </a:rPr>
              <a:t>Profesor</a:t>
            </a:r>
            <a:r>
              <a:rPr lang="es" sz="1133">
                <a:solidFill>
                  <a:srgbClr val="434343"/>
                </a:solidFill>
                <a:latin typeface="Comfortaa Medium"/>
                <a:ea typeface="Comfortaa Medium"/>
                <a:cs typeface="Comfortaa Medium"/>
                <a:sym typeface="Comfortaa Medium"/>
              </a:rPr>
              <a:t> restringiendo los permisos donde se nos pide.</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sz="1133">
              <a:solidFill>
                <a:srgbClr val="434343"/>
              </a:solidFill>
              <a:latin typeface="Comfortaa Medium"/>
              <a:ea typeface="Comfortaa Medium"/>
              <a:cs typeface="Comfortaa Medium"/>
              <a:sym typeface="Comfortaa Medium"/>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457200" rtl="0" algn="l">
              <a:spcBef>
                <a:spcPts val="1000"/>
              </a:spcBef>
              <a:spcAft>
                <a:spcPts val="0"/>
              </a:spcAft>
              <a:buNone/>
            </a:pPr>
            <a:r>
              <a:t/>
            </a:r>
            <a:endParaRPr b="1" sz="1133">
              <a:solidFill>
                <a:srgbClr val="434343"/>
              </a:solidFill>
              <a:latin typeface="Comfortaa"/>
              <a:ea typeface="Comfortaa"/>
              <a:cs typeface="Comfortaa"/>
              <a:sym typeface="Comfortaa"/>
            </a:endParaRPr>
          </a:p>
          <a:p>
            <a:pPr indent="0" lvl="0" marL="0" rtl="0" algn="l">
              <a:spcBef>
                <a:spcPts val="1000"/>
              </a:spcBef>
              <a:spcAft>
                <a:spcPts val="0"/>
              </a:spcAft>
              <a:buNone/>
            </a:pPr>
            <a:r>
              <a:t/>
            </a:r>
            <a:endParaRPr b="1" sz="1733">
              <a:solidFill>
                <a:srgbClr val="434343"/>
              </a:solidFill>
              <a:latin typeface="Comfortaa"/>
              <a:ea typeface="Comfortaa"/>
              <a:cs typeface="Comfortaa"/>
              <a:sym typeface="Comfortaa"/>
            </a:endParaRPr>
          </a:p>
          <a:p>
            <a:pPr indent="0" lvl="0" marL="0" rtl="0" algn="l">
              <a:lnSpc>
                <a:spcPct val="80000"/>
              </a:lnSpc>
              <a:spcBef>
                <a:spcPts val="2000"/>
              </a:spcBef>
              <a:spcAft>
                <a:spcPts val="0"/>
              </a:spcAft>
              <a:buNone/>
            </a:pPr>
            <a:r>
              <a:t/>
            </a:r>
            <a:endParaRPr b="1" sz="1500">
              <a:solidFill>
                <a:srgbClr val="000000"/>
              </a:solidFill>
              <a:highlight>
                <a:srgbClr val="E08956"/>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500">
              <a:solidFill>
                <a:srgbClr val="000000"/>
              </a:solidFill>
              <a:highlight>
                <a:srgbClr val="FFFFFF"/>
              </a:highlight>
              <a:latin typeface="Comfortaa"/>
              <a:ea typeface="Comfortaa"/>
              <a:cs typeface="Comfortaa"/>
              <a:sym typeface="Comfortaa"/>
            </a:endParaRPr>
          </a:p>
          <a:p>
            <a:pPr indent="0" lvl="0" marL="0" rtl="0" algn="l">
              <a:lnSpc>
                <a:spcPct val="80000"/>
              </a:lnSpc>
              <a:spcBef>
                <a:spcPts val="2000"/>
              </a:spcBef>
              <a:spcAft>
                <a:spcPts val="0"/>
              </a:spcAft>
              <a:buNone/>
            </a:pPr>
            <a:r>
              <a:t/>
            </a:r>
            <a:endParaRPr sz="1100">
              <a:solidFill>
                <a:srgbClr val="000000"/>
              </a:solidFill>
              <a:highlight>
                <a:srgbClr val="FFFFFF"/>
              </a:highlight>
              <a:latin typeface="Comfortaa"/>
              <a:ea typeface="Comfortaa"/>
              <a:cs typeface="Comfortaa"/>
              <a:sym typeface="Comfortaa"/>
            </a:endParaRPr>
          </a:p>
          <a:p>
            <a:pPr indent="0" lvl="0" marL="0" rtl="0" algn="l">
              <a:lnSpc>
                <a:spcPct val="150000"/>
              </a:lnSpc>
              <a:spcBef>
                <a:spcPts val="2000"/>
              </a:spcBef>
              <a:spcAft>
                <a:spcPts val="600"/>
              </a:spcAft>
              <a:buNone/>
            </a:pPr>
            <a:r>
              <a:t/>
            </a:r>
            <a:endParaRPr/>
          </a:p>
        </p:txBody>
      </p:sp>
      <p:pic>
        <p:nvPicPr>
          <p:cNvPr id="809" name="Google Shape;809;p104"/>
          <p:cNvPicPr preferRelativeResize="0"/>
          <p:nvPr/>
        </p:nvPicPr>
        <p:blipFill>
          <a:blip r:embed="rId3">
            <a:alphaModFix/>
          </a:blip>
          <a:stretch>
            <a:fillRect/>
          </a:stretch>
        </p:blipFill>
        <p:spPr>
          <a:xfrm>
            <a:off x="561975" y="5257800"/>
            <a:ext cx="6495600" cy="349410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5"/>
          <p:cNvSpPr txBox="1"/>
          <p:nvPr>
            <p:ph type="title"/>
          </p:nvPr>
        </p:nvSpPr>
        <p:spPr>
          <a:xfrm>
            <a:off x="0" y="3613050"/>
            <a:ext cx="7560000" cy="199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6000"/>
              <a:t>BIBLIOGRAFÍA</a:t>
            </a:r>
            <a:endParaRPr sz="4000"/>
          </a:p>
        </p:txBody>
      </p:sp>
      <p:sp>
        <p:nvSpPr>
          <p:cNvPr id="815" name="Google Shape;815;p105"/>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6"/>
          <p:cNvSpPr txBox="1"/>
          <p:nvPr>
            <p:ph type="title"/>
          </p:nvPr>
        </p:nvSpPr>
        <p:spPr>
          <a:xfrm>
            <a:off x="136800" y="2676525"/>
            <a:ext cx="7112100" cy="1809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sz="2400"/>
              <a:t>6.   Bibliografía</a:t>
            </a:r>
            <a:endParaRPr b="0" sz="2266"/>
          </a:p>
          <a:p>
            <a:pPr indent="0" lvl="0" marL="0" rtl="0" algn="l">
              <a:spcBef>
                <a:spcPts val="0"/>
              </a:spcBef>
              <a:spcAft>
                <a:spcPts val="0"/>
              </a:spcAft>
              <a:buNone/>
            </a:pPr>
            <a:r>
              <a:t/>
            </a:r>
            <a:endParaRPr b="0"/>
          </a:p>
        </p:txBody>
      </p:sp>
      <p:sp>
        <p:nvSpPr>
          <p:cNvPr id="821" name="Google Shape;821;p106"/>
          <p:cNvSpPr txBox="1"/>
          <p:nvPr>
            <p:ph idx="12" type="sldNum"/>
          </p:nvPr>
        </p:nvSpPr>
        <p:spPr>
          <a:xfrm>
            <a:off x="7057573" y="9640992"/>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22" name="Google Shape;822;p106"/>
          <p:cNvSpPr txBox="1"/>
          <p:nvPr>
            <p:ph idx="1" type="body"/>
          </p:nvPr>
        </p:nvSpPr>
        <p:spPr>
          <a:xfrm>
            <a:off x="603100" y="3319450"/>
            <a:ext cx="6454500" cy="6228600"/>
          </a:xfrm>
          <a:prstGeom prst="rect">
            <a:avLst/>
          </a:prstGeom>
          <a:solidFill>
            <a:schemeClr val="lt1"/>
          </a:solidFill>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3"/>
              </a:rPr>
              <a:t>https://github.com/sergarb1/ApuntesSistemasGestionEmpresarial</a:t>
            </a:r>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4"/>
              </a:rPr>
              <a:t>https://github.com/sergarb1/OdooModulosEjemplos</a:t>
            </a:r>
            <a:endParaRPr/>
          </a:p>
          <a:p>
            <a:pPr indent="-311150" lvl="0" marL="457200" rtl="0" algn="l">
              <a:lnSpc>
                <a:spcPct val="150000"/>
              </a:lnSpc>
              <a:spcBef>
                <a:spcPts val="0"/>
              </a:spcBef>
              <a:spcAft>
                <a:spcPts val="0"/>
              </a:spcAft>
              <a:buClr>
                <a:srgbClr val="434343"/>
              </a:buClr>
              <a:buSzPts val="1300"/>
              <a:buChar char="●"/>
            </a:pPr>
            <a:r>
              <a:rPr lang="es" u="sng">
                <a:solidFill>
                  <a:schemeClr val="accent5"/>
                </a:solidFill>
                <a:hlinkClick r:id="rId5">
                  <a:extLst>
                    <a:ext uri="{A12FA001-AC4F-418D-AE19-62706E023703}">
                      <ahyp:hlinkClr val="tx"/>
                    </a:ext>
                  </a:extLst>
                </a:hlinkClick>
              </a:rPr>
              <a:t>https://www.odoo.com/documentation/15.0/es/administration/odoo_sh/getting_started/first_module.html</a:t>
            </a:r>
            <a:endParaRPr/>
          </a:p>
          <a:p>
            <a:pPr indent="-311150" lvl="0" marL="457200" rtl="0" algn="l">
              <a:lnSpc>
                <a:spcPct val="150000"/>
              </a:lnSpc>
              <a:spcBef>
                <a:spcPts val="0"/>
              </a:spcBef>
              <a:spcAft>
                <a:spcPts val="0"/>
              </a:spcAft>
              <a:buSzPts val="1300"/>
              <a:buChar char="●"/>
            </a:pPr>
            <a:r>
              <a:rPr lang="es" u="sng">
                <a:solidFill>
                  <a:schemeClr val="hlink"/>
                </a:solidFill>
                <a:hlinkClick r:id="rId6"/>
              </a:rPr>
              <a:t>https://vauxoo.github.io/odoo/howtos/backend.html</a:t>
            </a:r>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7"/>
              </a:rPr>
              <a:t>https://www.odoo.com/documentation/14.0/developer/reference/addons/orm.html#fields</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8"/>
              </a:rPr>
              <a:t>https://www.odoo.com/documentation/14.0/developer/reference/addons/actions.html</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9"/>
              </a:rPr>
              <a:t>https://github.com/odoo/odoo/blob/14.0/odoo/addons/base/data/ir_module_category_data.xml</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10"/>
              </a:rPr>
              <a:t>https://www.odoo.com/es_ES/forum/ayuda-1/how-defined-display-name-in-custom-many2one-91657</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11"/>
              </a:rPr>
              <a:t>https://www.odoo.com/documentation/14.0/es/developer/howtos/rdtraining/05_securityintro.html</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12"/>
              </a:rPr>
              <a:t>https://github.com/alex55fc/DAM2-SGE-OdooModules/tree/main/modulo_original_mio</a:t>
            </a:r>
            <a:endParaRPr>
              <a:solidFill>
                <a:srgbClr val="434343"/>
              </a:solidFill>
            </a:endParaRPr>
          </a:p>
          <a:p>
            <a:pPr indent="-311150" lvl="0" marL="457200" rtl="0" algn="l">
              <a:lnSpc>
                <a:spcPct val="150000"/>
              </a:lnSpc>
              <a:spcBef>
                <a:spcPts val="0"/>
              </a:spcBef>
              <a:spcAft>
                <a:spcPts val="0"/>
              </a:spcAft>
              <a:buClr>
                <a:srgbClr val="434343"/>
              </a:buClr>
              <a:buSzPts val="1300"/>
              <a:buChar char="●"/>
            </a:pPr>
            <a:r>
              <a:rPr lang="es" u="sng">
                <a:solidFill>
                  <a:schemeClr val="hlink"/>
                </a:solidFill>
                <a:hlinkClick r:id="rId13"/>
              </a:rPr>
              <a:t>https://www.youtube.com/watch?v=us2bBp5RD78</a:t>
            </a:r>
            <a:endParaRPr>
              <a:solidFill>
                <a:srgbClr val="434343"/>
              </a:solidFill>
            </a:endParaRPr>
          </a:p>
          <a:p>
            <a:pPr indent="0" lvl="0" marL="0" rtl="0" algn="l">
              <a:lnSpc>
                <a:spcPct val="100000"/>
              </a:lnSpc>
              <a:spcBef>
                <a:spcPts val="2400"/>
              </a:spcBef>
              <a:spcAft>
                <a:spcPts val="0"/>
              </a:spcAft>
              <a:buNone/>
            </a:pPr>
            <a:r>
              <a:t/>
            </a:r>
            <a:endParaRPr sz="1433">
              <a:solidFill>
                <a:srgbClr val="434343"/>
              </a:solidFill>
              <a:latin typeface="Comfortaa"/>
              <a:ea typeface="Comfortaa"/>
              <a:cs typeface="Comfortaa"/>
              <a:sym typeface="Comfortaa"/>
            </a:endParaRPr>
          </a:p>
          <a:p>
            <a:pPr indent="0" lvl="0" marL="0" rtl="0" algn="l">
              <a:lnSpc>
                <a:spcPct val="100000"/>
              </a:lnSpc>
              <a:spcBef>
                <a:spcPts val="1000"/>
              </a:spcBef>
              <a:spcAft>
                <a:spcPts val="0"/>
              </a:spcAft>
              <a:buNone/>
            </a:pPr>
            <a:r>
              <a:t/>
            </a:r>
            <a:endParaRPr sz="1433">
              <a:solidFill>
                <a:srgbClr val="434343"/>
              </a:solidFill>
              <a:latin typeface="Comfortaa"/>
              <a:ea typeface="Comfortaa"/>
              <a:cs typeface="Comfortaa"/>
              <a:sym typeface="Comfortaa"/>
            </a:endParaRPr>
          </a:p>
          <a:p>
            <a:pPr indent="0" lvl="0" marL="457200" rtl="0" algn="l">
              <a:lnSpc>
                <a:spcPct val="100000"/>
              </a:lnSpc>
              <a:spcBef>
                <a:spcPts val="1000"/>
              </a:spcBef>
              <a:spcAft>
                <a:spcPts val="0"/>
              </a:spcAft>
              <a:buNone/>
            </a:pPr>
            <a:r>
              <a:t/>
            </a:r>
            <a:endParaRPr sz="1433">
              <a:solidFill>
                <a:srgbClr val="434343"/>
              </a:solidFill>
              <a:latin typeface="Comfortaa"/>
              <a:ea typeface="Comfortaa"/>
              <a:cs typeface="Comfortaa"/>
              <a:sym typeface="Comfortaa"/>
            </a:endParaRPr>
          </a:p>
          <a:p>
            <a:pPr indent="0" lvl="0" marL="457200" rtl="0" algn="l">
              <a:lnSpc>
                <a:spcPct val="100000"/>
              </a:lnSpc>
              <a:spcBef>
                <a:spcPts val="1000"/>
              </a:spcBef>
              <a:spcAft>
                <a:spcPts val="1000"/>
              </a:spcAft>
              <a:buNone/>
            </a:pPr>
            <a:r>
              <a:t/>
            </a:r>
            <a:endParaRPr sz="1433">
              <a:solidFill>
                <a:srgbClr val="434343"/>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